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theme/themeOverride2.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40"/>
  </p:notesMasterIdLst>
  <p:sldIdLst>
    <p:sldId id="256" r:id="rId5"/>
    <p:sldId id="291" r:id="rId6"/>
    <p:sldId id="292" r:id="rId7"/>
    <p:sldId id="258" r:id="rId8"/>
    <p:sldId id="266" r:id="rId9"/>
    <p:sldId id="293" r:id="rId10"/>
    <p:sldId id="295" r:id="rId11"/>
    <p:sldId id="296" r:id="rId12"/>
    <p:sldId id="294" r:id="rId13"/>
    <p:sldId id="297" r:id="rId14"/>
    <p:sldId id="298" r:id="rId15"/>
    <p:sldId id="299" r:id="rId16"/>
    <p:sldId id="300" r:id="rId17"/>
    <p:sldId id="301" r:id="rId18"/>
    <p:sldId id="302" r:id="rId19"/>
    <p:sldId id="303" r:id="rId20"/>
    <p:sldId id="304" r:id="rId21"/>
    <p:sldId id="305" r:id="rId22"/>
    <p:sldId id="311" r:id="rId23"/>
    <p:sldId id="306" r:id="rId24"/>
    <p:sldId id="313" r:id="rId25"/>
    <p:sldId id="312" r:id="rId26"/>
    <p:sldId id="314" r:id="rId27"/>
    <p:sldId id="315" r:id="rId28"/>
    <p:sldId id="316" r:id="rId29"/>
    <p:sldId id="317" r:id="rId30"/>
    <p:sldId id="318" r:id="rId31"/>
    <p:sldId id="319" r:id="rId32"/>
    <p:sldId id="309" r:id="rId33"/>
    <p:sldId id="320" r:id="rId34"/>
    <p:sldId id="322" r:id="rId35"/>
    <p:sldId id="321" r:id="rId36"/>
    <p:sldId id="307" r:id="rId37"/>
    <p:sldId id="323" r:id="rId38"/>
    <p:sldId id="265"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5976572-4615-1247-9EC2-A0BF91A7C5CF}">
          <p14:sldIdLst>
            <p14:sldId id="256"/>
          </p14:sldIdLst>
        </p14:section>
        <p14:section name="Introduction" id="{C6D2C62A-29AC-DF49-90A9-375B40BAD281}">
          <p14:sldIdLst>
            <p14:sldId id="291"/>
            <p14:sldId id="292"/>
            <p14:sldId id="258"/>
          </p14:sldIdLst>
        </p14:section>
        <p14:section name="Introduction" id="{E8894705-9979-5B45-8CA4-58B02FAEC1DA}">
          <p14:sldIdLst>
            <p14:sldId id="266"/>
            <p14:sldId id="293"/>
            <p14:sldId id="295"/>
            <p14:sldId id="296"/>
            <p14:sldId id="294"/>
            <p14:sldId id="297"/>
            <p14:sldId id="298"/>
            <p14:sldId id="299"/>
            <p14:sldId id="300"/>
            <p14:sldId id="301"/>
            <p14:sldId id="302"/>
            <p14:sldId id="303"/>
            <p14:sldId id="304"/>
            <p14:sldId id="305"/>
            <p14:sldId id="311"/>
            <p14:sldId id="306"/>
            <p14:sldId id="313"/>
          </p14:sldIdLst>
        </p14:section>
        <p14:section name="Background" id="{FC0075C5-0595-084F-AC09-6CDF38C7AF0A}">
          <p14:sldIdLst>
            <p14:sldId id="312"/>
            <p14:sldId id="314"/>
            <p14:sldId id="315"/>
            <p14:sldId id="316"/>
            <p14:sldId id="317"/>
            <p14:sldId id="318"/>
            <p14:sldId id="319"/>
            <p14:sldId id="309"/>
            <p14:sldId id="320"/>
            <p14:sldId id="322"/>
            <p14:sldId id="321"/>
            <p14:sldId id="307"/>
            <p14:sldId id="323"/>
            <p14:sldId id="26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4"/>
    <p:restoredTop sz="83746"/>
  </p:normalViewPr>
  <p:slideViewPr>
    <p:cSldViewPr snapToGrid="0">
      <p:cViewPr varScale="1">
        <p:scale>
          <a:sx n="107" d="100"/>
          <a:sy n="107" d="100"/>
        </p:scale>
        <p:origin x="1992" y="4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5A51A448-BD1A-DE17-9B5E-5160EE9CC058}"/>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4569B7ED-880C-B75C-BAC7-C73B516197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9F112C41-005D-CD5B-C230-91A0138334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r>
              <a:rPr lang="fr-FR" dirty="0" err="1"/>
              <a:t>Which</a:t>
            </a:r>
            <a:r>
              <a:rPr lang="fr-FR" dirty="0"/>
              <a:t> </a:t>
            </a:r>
            <a:r>
              <a:rPr lang="fr-FR" dirty="0" err="1"/>
              <a:t>brings</a:t>
            </a:r>
            <a:r>
              <a:rPr lang="fr-FR" dirty="0"/>
              <a:t> us to the </a:t>
            </a:r>
            <a:r>
              <a:rPr lang="fr-FR" dirty="0" err="1"/>
              <a:t>following</a:t>
            </a:r>
            <a:r>
              <a:rPr lang="fr-FR" dirty="0"/>
              <a:t> -&gt; more relations </a:t>
            </a:r>
            <a:r>
              <a:rPr lang="fr-FR" dirty="0" err="1"/>
              <a:t>better</a:t>
            </a:r>
            <a:r>
              <a:rPr lang="fr-FR" dirty="0"/>
              <a:t> </a:t>
            </a:r>
            <a:r>
              <a:rPr lang="fr-FR" dirty="0" err="1"/>
              <a:t>understanding</a:t>
            </a:r>
            <a:r>
              <a:rPr lang="fr-FR" dirty="0"/>
              <a:t> and </a:t>
            </a:r>
            <a:r>
              <a:rPr lang="fr-FR" dirty="0" err="1"/>
              <a:t>it’s</a:t>
            </a:r>
            <a:r>
              <a:rPr lang="fr-FR" dirty="0"/>
              <a:t> the </a:t>
            </a:r>
            <a:r>
              <a:rPr lang="fr-FR" dirty="0" err="1"/>
              <a:t>core</a:t>
            </a:r>
            <a:r>
              <a:rPr lang="fr-FR" dirty="0"/>
              <a:t> of </a:t>
            </a:r>
            <a:r>
              <a:rPr lang="fr-FR" dirty="0" err="1"/>
              <a:t>foundation</a:t>
            </a:r>
            <a:r>
              <a:rPr lang="fr-FR" dirty="0"/>
              <a:t> </a:t>
            </a:r>
            <a:r>
              <a:rPr lang="fr-FR" dirty="0" err="1"/>
              <a:t>models</a:t>
            </a:r>
            <a:endParaRPr dirty="0"/>
          </a:p>
        </p:txBody>
      </p:sp>
    </p:spTree>
    <p:extLst>
      <p:ext uri="{BB962C8B-B14F-4D97-AF65-F5344CB8AC3E}">
        <p14:creationId xmlns:p14="http://schemas.microsoft.com/office/powerpoint/2010/main" val="217194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AD9E8643-F9DC-0072-C85B-605DA1B0D62E}"/>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92D0EAD-7155-6502-EB2A-C96B6402E1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2F15BA41-6D61-8EE0-DA20-094ECB3685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r>
              <a:rPr lang="fr-FR" dirty="0" err="1"/>
              <a:t>Ask</a:t>
            </a:r>
            <a:r>
              <a:rPr lang="fr-FR" dirty="0"/>
              <a:t> </a:t>
            </a:r>
            <a:r>
              <a:rPr lang="fr-FR" dirty="0" err="1"/>
              <a:t>students</a:t>
            </a:r>
            <a:endParaRPr dirty="0"/>
          </a:p>
        </p:txBody>
      </p:sp>
    </p:spTree>
    <p:extLst>
      <p:ext uri="{BB962C8B-B14F-4D97-AF65-F5344CB8AC3E}">
        <p14:creationId xmlns:p14="http://schemas.microsoft.com/office/powerpoint/2010/main" val="1585058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574FB8A1-EE28-7E01-AC25-E9B7E012A102}"/>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898326C2-DA8D-1C96-1E68-95CFEAE8C1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0E373ACE-79F7-823C-D2CE-91730EFAAA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Learning </a:t>
            </a:r>
            <a:r>
              <a:rPr lang="fr-FR" dirty="0" err="1"/>
              <a:t>is</a:t>
            </a:r>
            <a:r>
              <a:rPr lang="fr-FR" dirty="0"/>
              <a:t> flexible and intuitive </a:t>
            </a:r>
            <a:r>
              <a:rPr lang="fr-FR" dirty="0" err="1"/>
              <a:t>while</a:t>
            </a:r>
            <a:r>
              <a:rPr lang="fr-FR" dirty="0"/>
              <a:t> </a:t>
            </a:r>
            <a:r>
              <a:rPr lang="fr-FR" dirty="0" err="1"/>
              <a:t>designing</a:t>
            </a:r>
            <a:r>
              <a:rPr lang="fr-FR" dirty="0"/>
              <a:t> </a:t>
            </a:r>
            <a:r>
              <a:rPr lang="fr-FR" dirty="0" err="1"/>
              <a:t>is</a:t>
            </a:r>
            <a:r>
              <a:rPr lang="fr-FR" dirty="0"/>
              <a:t> </a:t>
            </a:r>
            <a:r>
              <a:rPr lang="fr-FR" dirty="0" err="1"/>
              <a:t>having</a:t>
            </a:r>
            <a:r>
              <a:rPr lang="fr-FR" dirty="0"/>
              <a:t> </a:t>
            </a:r>
            <a:r>
              <a:rPr lang="fr-FR" dirty="0" err="1"/>
              <a:t>pieces</a:t>
            </a:r>
            <a:r>
              <a:rPr lang="fr-FR" dirty="0"/>
              <a:t> and putting </a:t>
            </a:r>
            <a:r>
              <a:rPr lang="fr-FR" dirty="0" err="1"/>
              <a:t>them</a:t>
            </a:r>
            <a:r>
              <a:rPr lang="fr-FR" dirty="0"/>
              <a:t> </a:t>
            </a:r>
            <a:r>
              <a:rPr lang="fr-FR" dirty="0" err="1"/>
              <a:t>together</a:t>
            </a:r>
            <a:endParaRPr lang="fr-FR" dirty="0"/>
          </a:p>
          <a:p>
            <a:pPr marL="171450" lvl="0" indent="-171450" algn="l" rtl="0">
              <a:spcBef>
                <a:spcPts val="0"/>
              </a:spcBef>
              <a:spcAft>
                <a:spcPts val="0"/>
              </a:spcAft>
              <a:buFontTx/>
              <a:buChar char="-"/>
            </a:pPr>
            <a:r>
              <a:rPr lang="fr-FR" dirty="0" err="1"/>
              <a:t>Order</a:t>
            </a:r>
            <a:r>
              <a:rPr lang="fr-FR" dirty="0"/>
              <a:t> (talk about </a:t>
            </a:r>
            <a:r>
              <a:rPr lang="fr-FR" dirty="0" err="1"/>
              <a:t>atoms</a:t>
            </a:r>
            <a:r>
              <a:rPr lang="fr-FR" dirty="0"/>
              <a:t>, galaxies) and chaos</a:t>
            </a:r>
            <a:endParaRPr dirty="0"/>
          </a:p>
        </p:txBody>
      </p:sp>
    </p:spTree>
    <p:extLst>
      <p:ext uri="{BB962C8B-B14F-4D97-AF65-F5344CB8AC3E}">
        <p14:creationId xmlns:p14="http://schemas.microsoft.com/office/powerpoint/2010/main" val="3712889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60AAD448-8E20-4143-9F4D-669B34A785CA}"/>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B0DA8482-314B-90C9-1BC6-364031EE7D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4DF1D5F-6359-EB65-B504-CC313B39BB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Talk about golden </a:t>
            </a:r>
            <a:r>
              <a:rPr lang="fr-FR" dirty="0" err="1"/>
              <a:t>era</a:t>
            </a:r>
            <a:r>
              <a:rPr lang="fr-FR" dirty="0"/>
              <a:t> of design and </a:t>
            </a:r>
            <a:r>
              <a:rPr lang="fr-FR" dirty="0" err="1"/>
              <a:t>its</a:t>
            </a:r>
            <a:r>
              <a:rPr lang="fr-FR" dirty="0"/>
              <a:t> </a:t>
            </a:r>
            <a:r>
              <a:rPr lang="fr-FR" dirty="0" err="1"/>
              <a:t>link</a:t>
            </a:r>
            <a:r>
              <a:rPr lang="fr-FR" dirty="0"/>
              <a:t> to top-down </a:t>
            </a:r>
            <a:r>
              <a:rPr lang="fr-FR" dirty="0" err="1"/>
              <a:t>approach</a:t>
            </a:r>
            <a:r>
              <a:rPr lang="fr-FR" dirty="0"/>
              <a:t> and </a:t>
            </a:r>
            <a:r>
              <a:rPr lang="fr-FR" dirty="0" err="1"/>
              <a:t>we</a:t>
            </a:r>
            <a:r>
              <a:rPr lang="fr-FR" dirty="0"/>
              <a:t> </a:t>
            </a:r>
            <a:r>
              <a:rPr lang="fr-FR" dirty="0" err="1"/>
              <a:t>were</a:t>
            </a:r>
            <a:r>
              <a:rPr lang="fr-FR" dirty="0"/>
              <a:t> </a:t>
            </a:r>
            <a:r>
              <a:rPr lang="fr-FR" dirty="0" err="1"/>
              <a:t>successful</a:t>
            </a:r>
            <a:r>
              <a:rPr lang="fr-FR" dirty="0"/>
              <a:t> by </a:t>
            </a:r>
            <a:r>
              <a:rPr lang="fr-FR" dirty="0" err="1"/>
              <a:t>going</a:t>
            </a:r>
            <a:r>
              <a:rPr lang="fr-FR" dirty="0"/>
              <a:t> to the </a:t>
            </a:r>
            <a:r>
              <a:rPr lang="fr-FR" dirty="0" err="1"/>
              <a:t>moon</a:t>
            </a:r>
            <a:r>
              <a:rPr lang="fr-FR" dirty="0"/>
              <a:t>, </a:t>
            </a:r>
            <a:r>
              <a:rPr lang="fr-FR" dirty="0" err="1"/>
              <a:t>industrial</a:t>
            </a:r>
            <a:r>
              <a:rPr lang="fr-FR" dirty="0"/>
              <a:t> </a:t>
            </a:r>
            <a:r>
              <a:rPr lang="fr-FR" dirty="0" err="1"/>
              <a:t>revolution</a:t>
            </a:r>
            <a:r>
              <a:rPr lang="fr-FR" dirty="0"/>
              <a:t> </a:t>
            </a:r>
            <a:r>
              <a:rPr lang="fr-FR" dirty="0" err="1"/>
              <a:t>drug</a:t>
            </a:r>
            <a:r>
              <a:rPr lang="fr-FR" dirty="0"/>
              <a:t> </a:t>
            </a:r>
            <a:r>
              <a:rPr lang="fr-FR" dirty="0" err="1"/>
              <a:t>discovery</a:t>
            </a:r>
            <a:r>
              <a:rPr lang="fr-FR" dirty="0"/>
              <a:t> etc….</a:t>
            </a:r>
          </a:p>
          <a:p>
            <a:pPr marL="171450" lvl="0" indent="-171450" algn="l" rtl="0">
              <a:spcBef>
                <a:spcPts val="0"/>
              </a:spcBef>
              <a:spcAft>
                <a:spcPts val="0"/>
              </a:spcAft>
              <a:buFontTx/>
              <a:buChar char="-"/>
            </a:pPr>
            <a:r>
              <a:rPr lang="fr-FR" dirty="0"/>
              <a:t>Mention how the world </a:t>
            </a:r>
            <a:r>
              <a:rPr lang="fr-FR" dirty="0" err="1"/>
              <a:t>is</a:t>
            </a:r>
            <a:r>
              <a:rPr lang="fr-FR" dirty="0"/>
              <a:t> </a:t>
            </a:r>
            <a:r>
              <a:rPr lang="fr-FR" dirty="0" err="1"/>
              <a:t>chaotic</a:t>
            </a:r>
            <a:r>
              <a:rPr lang="fr-FR" dirty="0"/>
              <a:t> and </a:t>
            </a:r>
            <a:r>
              <a:rPr lang="fr-FR" dirty="0" err="1"/>
              <a:t>why</a:t>
            </a:r>
            <a:r>
              <a:rPr lang="fr-FR" dirty="0"/>
              <a:t>. </a:t>
            </a:r>
            <a:r>
              <a:rPr lang="fr-FR" dirty="0" err="1"/>
              <a:t>Give</a:t>
            </a:r>
            <a:r>
              <a:rPr lang="fr-FR" dirty="0"/>
              <a:t> </a:t>
            </a:r>
            <a:r>
              <a:rPr lang="fr-FR" dirty="0" err="1"/>
              <a:t>examples</a:t>
            </a:r>
            <a:r>
              <a:rPr lang="fr-FR" dirty="0"/>
              <a:t> on </a:t>
            </a:r>
            <a:r>
              <a:rPr lang="fr-FR" dirty="0" err="1"/>
              <a:t>why</a:t>
            </a:r>
            <a:r>
              <a:rPr lang="fr-FR" dirty="0"/>
              <a:t> </a:t>
            </a:r>
            <a:r>
              <a:rPr lang="fr-FR" dirty="0" err="1"/>
              <a:t>these</a:t>
            </a:r>
            <a:r>
              <a:rPr lang="fr-FR" dirty="0"/>
              <a:t> slides </a:t>
            </a:r>
            <a:r>
              <a:rPr lang="fr-FR" dirty="0" err="1"/>
              <a:t>using</a:t>
            </a:r>
            <a:r>
              <a:rPr lang="fr-FR" dirty="0"/>
              <a:t> </a:t>
            </a:r>
            <a:r>
              <a:rPr lang="fr-FR" dirty="0" err="1"/>
              <a:t>symbolic</a:t>
            </a:r>
            <a:r>
              <a:rPr lang="fr-FR" dirty="0"/>
              <a:t> AI, expert </a:t>
            </a:r>
            <a:r>
              <a:rPr lang="fr-FR" dirty="0" err="1"/>
              <a:t>systems</a:t>
            </a:r>
            <a:r>
              <a:rPr lang="fr-FR" dirty="0"/>
              <a:t> and how maths fails by </a:t>
            </a:r>
            <a:r>
              <a:rPr lang="fr-FR" dirty="0" err="1"/>
              <a:t>oversimplifying</a:t>
            </a:r>
            <a:r>
              <a:rPr lang="fr-FR" dirty="0"/>
              <a:t> </a:t>
            </a:r>
            <a:r>
              <a:rPr lang="fr-FR" dirty="0" err="1"/>
              <a:t>complex</a:t>
            </a:r>
            <a:r>
              <a:rPr lang="fr-FR" dirty="0"/>
              <a:t> and </a:t>
            </a:r>
            <a:r>
              <a:rPr lang="fr-FR" dirty="0" err="1"/>
              <a:t>chaotic</a:t>
            </a:r>
            <a:r>
              <a:rPr lang="fr-FR" dirty="0"/>
              <a:t> </a:t>
            </a:r>
            <a:r>
              <a:rPr lang="fr-FR" dirty="0" err="1"/>
              <a:t>systems</a:t>
            </a:r>
            <a:r>
              <a:rPr lang="fr-FR" dirty="0"/>
              <a:t>.</a:t>
            </a:r>
          </a:p>
        </p:txBody>
      </p:sp>
    </p:spTree>
    <p:extLst>
      <p:ext uri="{BB962C8B-B14F-4D97-AF65-F5344CB8AC3E}">
        <p14:creationId xmlns:p14="http://schemas.microsoft.com/office/powerpoint/2010/main" val="3867171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5C40D7E8-49A9-B1BD-8B73-F6F701949360}"/>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9A8FD925-9F78-CA2B-12EF-4866F7A322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6284A7F6-387F-D57A-8E68-B23A38D211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2220126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38981E91-932F-DD14-C2D9-C0D5940469BF}"/>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533982F-8234-E7A1-BA4D-9FDCA76C2B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B7F40D29-3DDE-D2A4-E694-8D52B87E79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For </a:t>
            </a:r>
            <a:r>
              <a:rPr lang="fr-FR" dirty="0" err="1"/>
              <a:t>reinforcement</a:t>
            </a:r>
            <a:r>
              <a:rPr lang="fr-FR" dirty="0"/>
              <a:t> </a:t>
            </a:r>
            <a:r>
              <a:rPr lang="fr-FR" dirty="0" err="1"/>
              <a:t>learning</a:t>
            </a:r>
            <a:r>
              <a:rPr lang="fr-FR" dirty="0"/>
              <a:t>, talk about a </a:t>
            </a:r>
            <a:r>
              <a:rPr lang="fr-FR" dirty="0" err="1"/>
              <a:t>human</a:t>
            </a:r>
            <a:r>
              <a:rPr lang="fr-FR" dirty="0"/>
              <a:t> </a:t>
            </a:r>
            <a:r>
              <a:rPr lang="fr-FR" dirty="0" err="1"/>
              <a:t>optimizing</a:t>
            </a:r>
            <a:r>
              <a:rPr lang="fr-FR" dirty="0"/>
              <a:t> for </a:t>
            </a:r>
            <a:r>
              <a:rPr lang="fr-FR" dirty="0" err="1"/>
              <a:t>hunger</a:t>
            </a:r>
            <a:r>
              <a:rPr lang="fr-FR" dirty="0"/>
              <a:t> by picking the </a:t>
            </a:r>
            <a:r>
              <a:rPr lang="fr-FR" dirty="0" err="1"/>
              <a:t>wrong</a:t>
            </a:r>
            <a:r>
              <a:rPr lang="fr-FR" dirty="0"/>
              <a:t> </a:t>
            </a:r>
            <a:r>
              <a:rPr lang="fr-FR" dirty="0" err="1"/>
              <a:t>things</a:t>
            </a:r>
            <a:r>
              <a:rPr lang="fr-FR" dirty="0"/>
              <a:t> to focus on as </a:t>
            </a:r>
            <a:r>
              <a:rPr lang="fr-FR" dirty="0" err="1"/>
              <a:t>well</a:t>
            </a:r>
            <a:r>
              <a:rPr lang="fr-FR" dirty="0"/>
              <a:t> as a car </a:t>
            </a:r>
            <a:r>
              <a:rPr lang="fr-FR" dirty="0" err="1"/>
              <a:t>learning</a:t>
            </a:r>
            <a:r>
              <a:rPr lang="fr-FR" dirty="0"/>
              <a:t> to </a:t>
            </a:r>
            <a:r>
              <a:rPr lang="fr-FR" dirty="0" err="1"/>
              <a:t>get</a:t>
            </a:r>
            <a:r>
              <a:rPr lang="fr-FR" dirty="0"/>
              <a:t> us home and </a:t>
            </a:r>
            <a:r>
              <a:rPr lang="fr-FR" dirty="0" err="1"/>
              <a:t>we</a:t>
            </a:r>
            <a:r>
              <a:rPr lang="fr-FR" dirty="0"/>
              <a:t> </a:t>
            </a:r>
            <a:r>
              <a:rPr lang="fr-FR" dirty="0" err="1"/>
              <a:t>might</a:t>
            </a:r>
            <a:r>
              <a:rPr lang="fr-FR" dirty="0"/>
              <a:t> hit a million </a:t>
            </a:r>
            <a:r>
              <a:rPr lang="fr-FR" dirty="0" err="1"/>
              <a:t>persons</a:t>
            </a:r>
            <a:r>
              <a:rPr lang="fr-FR" dirty="0"/>
              <a:t> </a:t>
            </a:r>
            <a:r>
              <a:rPr lang="fr-FR" dirty="0" err="1"/>
              <a:t>before</a:t>
            </a:r>
            <a:r>
              <a:rPr lang="fr-FR" dirty="0"/>
              <a:t> </a:t>
            </a:r>
            <a:r>
              <a:rPr lang="fr-FR" dirty="0" err="1"/>
              <a:t>reaching</a:t>
            </a:r>
            <a:r>
              <a:rPr lang="fr-FR" dirty="0"/>
              <a:t> home and </a:t>
            </a:r>
            <a:r>
              <a:rPr lang="fr-FR" dirty="0" err="1"/>
              <a:t>learning</a:t>
            </a:r>
            <a:r>
              <a:rPr lang="fr-FR" dirty="0"/>
              <a:t> </a:t>
            </a:r>
            <a:r>
              <a:rPr lang="fr-FR" dirty="0" err="1"/>
              <a:t>from</a:t>
            </a:r>
            <a:r>
              <a:rPr lang="fr-FR" dirty="0"/>
              <a:t> the </a:t>
            </a:r>
            <a:r>
              <a:rPr lang="fr-FR" dirty="0" err="1"/>
              <a:t>experience</a:t>
            </a:r>
            <a:endParaRPr lang="fr-FR" dirty="0"/>
          </a:p>
        </p:txBody>
      </p:sp>
    </p:spTree>
    <p:extLst>
      <p:ext uri="{BB962C8B-B14F-4D97-AF65-F5344CB8AC3E}">
        <p14:creationId xmlns:p14="http://schemas.microsoft.com/office/powerpoint/2010/main" val="4135706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4C65E5ED-F5C5-AC9B-6F5B-21859A759263}"/>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2C9398B8-7FF3-63CD-E490-7C4C39ADE4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4F703642-0E49-B781-43A7-A98AE145CC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3264897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B865042D-CBBB-122C-8631-17D07FFDE14D}"/>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2521FFF5-4D77-AD3F-59B8-EF8B0F9D4B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48E6D6EC-FE39-9F72-3DD1-E19F3DCED8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err="1"/>
              <a:t>Breakthrough</a:t>
            </a:r>
            <a:r>
              <a:rPr lang="fr-FR" dirty="0"/>
              <a:t> </a:t>
            </a:r>
            <a:r>
              <a:rPr lang="fr-FR" dirty="0" err="1"/>
              <a:t>is</a:t>
            </a:r>
            <a:r>
              <a:rPr lang="fr-FR" dirty="0"/>
              <a:t> self-</a:t>
            </a:r>
            <a:r>
              <a:rPr lang="fr-FR" dirty="0" err="1"/>
              <a:t>supervised</a:t>
            </a:r>
            <a:r>
              <a:rPr lang="fr-FR" dirty="0"/>
              <a:t> </a:t>
            </a:r>
            <a:r>
              <a:rPr lang="fr-FR" dirty="0" err="1"/>
              <a:t>learning</a:t>
            </a:r>
            <a:endParaRPr lang="fr-FR" dirty="0"/>
          </a:p>
        </p:txBody>
      </p:sp>
    </p:spTree>
    <p:extLst>
      <p:ext uri="{BB962C8B-B14F-4D97-AF65-F5344CB8AC3E}">
        <p14:creationId xmlns:p14="http://schemas.microsoft.com/office/powerpoint/2010/main" val="289961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8236CE40-4663-15D0-AF21-5AC9E59939AA}"/>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54FCE214-4D5F-B3DF-C7CE-499608F434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164A11A4-198E-FEBA-FB8B-D67A8A4249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err="1"/>
              <a:t>Extract</a:t>
            </a:r>
            <a:r>
              <a:rPr lang="fr-FR" dirty="0"/>
              <a:t> information </a:t>
            </a:r>
            <a:r>
              <a:rPr lang="fr-FR" dirty="0" err="1"/>
              <a:t>from</a:t>
            </a:r>
            <a:r>
              <a:rPr lang="fr-FR" dirty="0"/>
              <a:t> </a:t>
            </a:r>
            <a:r>
              <a:rPr lang="fr-FR" dirty="0" err="1"/>
              <a:t>this</a:t>
            </a:r>
            <a:r>
              <a:rPr lang="fr-FR" dirty="0"/>
              <a:t> source https://</a:t>
            </a:r>
            <a:r>
              <a:rPr lang="fr-FR" dirty="0" err="1"/>
              <a:t>www.concentrix.com</a:t>
            </a:r>
            <a:r>
              <a:rPr lang="fr-FR" dirty="0"/>
              <a:t>/insights/blog/a-guide-to-the-</a:t>
            </a:r>
            <a:r>
              <a:rPr lang="fr-FR" dirty="0" err="1"/>
              <a:t>evolution</a:t>
            </a:r>
            <a:r>
              <a:rPr lang="fr-FR" dirty="0"/>
              <a:t>-of-ai/</a:t>
            </a:r>
          </a:p>
        </p:txBody>
      </p:sp>
    </p:spTree>
    <p:extLst>
      <p:ext uri="{BB962C8B-B14F-4D97-AF65-F5344CB8AC3E}">
        <p14:creationId xmlns:p14="http://schemas.microsoft.com/office/powerpoint/2010/main" val="3079812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AE4D0A65-C7FF-D70B-7837-6D6AB4D0C5EA}"/>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A8F4B592-F946-1FA7-5014-BDD111D89F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8980F46-76B6-E51B-3534-C8970DF748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289054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BEC8B11-CE19-5D91-8050-D936284756C2}"/>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E7054600-F2CB-104F-7958-2B62EA409B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1FFB92B-E953-A071-7566-53810173A8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30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36EB5C0A-DD1A-4BB8-A508-165F1DE8C9FC}"/>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BBA4869-713D-5BFF-D614-BBE32E1856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8888B6A1-B525-A8FD-C6C8-013D8365D3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957309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C5ED63B0-DA98-65D8-4DF7-F9091BED5A4E}"/>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76E5B78-13F7-396F-38DB-65F48449B9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CEB8BAAB-3228-9B80-B41D-94F58ED420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1156108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45E4160F-8FF5-6B23-9A32-8BF173911567}"/>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74D6558-D87E-2910-193F-CD67D80EFC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7794E8A0-FC41-03EA-45F8-89B99A9367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err="1"/>
              <a:t>Explain</a:t>
            </a:r>
            <a:r>
              <a:rPr lang="fr-FR" dirty="0"/>
              <a:t> formula of RNN</a:t>
            </a:r>
          </a:p>
        </p:txBody>
      </p:sp>
    </p:spTree>
    <p:extLst>
      <p:ext uri="{BB962C8B-B14F-4D97-AF65-F5344CB8AC3E}">
        <p14:creationId xmlns:p14="http://schemas.microsoft.com/office/powerpoint/2010/main" val="2240104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206BBAA7-E5C3-3038-598C-FCFF81C4917F}"/>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52C32497-59AD-F1EE-83D0-68519BEAD9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FA43CBFF-E2D0-F7D3-F8E5-798D8CA6D4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In such cases, where the gap between the relevant information and the place that it’s needed is small, RNNs can learn to use the past information.</a:t>
            </a:r>
            <a:endParaRPr lang="fr-FR" dirty="0"/>
          </a:p>
        </p:txBody>
      </p:sp>
    </p:spTree>
    <p:extLst>
      <p:ext uri="{BB962C8B-B14F-4D97-AF65-F5344CB8AC3E}">
        <p14:creationId xmlns:p14="http://schemas.microsoft.com/office/powerpoint/2010/main" val="2814587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81B3ACA7-10E0-A923-ABC5-65A406D391B6}"/>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314DBAAE-B6AC-4BFF-6199-135DA676C5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14BDB923-1A3A-B729-B9BC-6F1A862564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err="1"/>
              <a:t>Explain</a:t>
            </a:r>
            <a:r>
              <a:rPr lang="fr-FR" dirty="0"/>
              <a:t> formula of RNN</a:t>
            </a:r>
          </a:p>
        </p:txBody>
      </p:sp>
    </p:spTree>
    <p:extLst>
      <p:ext uri="{BB962C8B-B14F-4D97-AF65-F5344CB8AC3E}">
        <p14:creationId xmlns:p14="http://schemas.microsoft.com/office/powerpoint/2010/main" val="3503050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920395B-23CE-85B4-C752-BD09C97CBB87}"/>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FE99FBF1-C9CA-60C6-1A96-7BFCAA9F37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47505C65-7BE4-E993-A83C-A7CC08FA4C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err="1"/>
              <a:t>Explain</a:t>
            </a:r>
            <a:r>
              <a:rPr lang="fr-FR" dirty="0"/>
              <a:t> formula of RNN</a:t>
            </a:r>
          </a:p>
        </p:txBody>
      </p:sp>
    </p:spTree>
    <p:extLst>
      <p:ext uri="{BB962C8B-B14F-4D97-AF65-F5344CB8AC3E}">
        <p14:creationId xmlns:p14="http://schemas.microsoft.com/office/powerpoint/2010/main" val="3441285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2AFF752C-66FB-7963-0ADC-507CCEB0BEC0}"/>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799B0A8-1700-86D6-ACE4-0189FFD2AB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FA76D0AA-65E1-1CD0-33E7-1C9555B907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err="1"/>
              <a:t>Explain</a:t>
            </a:r>
            <a:r>
              <a:rPr lang="fr-FR" dirty="0"/>
              <a:t> formula of RNN</a:t>
            </a:r>
          </a:p>
        </p:txBody>
      </p:sp>
    </p:spTree>
    <p:extLst>
      <p:ext uri="{BB962C8B-B14F-4D97-AF65-F5344CB8AC3E}">
        <p14:creationId xmlns:p14="http://schemas.microsoft.com/office/powerpoint/2010/main" val="2612967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5A8A7E95-9817-7DEA-A73B-0D6E4DAD64F3}"/>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7E8821A-E1D8-8EF4-95AF-4C9CD64994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E0EE281-9697-53CC-EC43-DBFC47260A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1766943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32DD2918-D818-CD59-9456-066DB5B67D25}"/>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3E50CC8-D945-A9C1-77CA-3D3ED4BB68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BDA76809-C379-8DA5-8011-B1A5044E1D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471775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0C3D1F05-A855-8AFA-7A1A-2719F59AE7D9}"/>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E7BC6F73-029F-5971-5BF1-6F34C004A2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0BCED7E1-15F7-3DDF-BD6D-7E2A5C4F58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2897452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4FD6695C-DB80-D80F-1382-80E3A090A66E}"/>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D0C2333B-3804-DB8F-84B2-1659C8ABC9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788422A7-0B43-854B-FB41-589094F453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440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633EDB4C-AB10-77ED-DF96-2DE61FD864A3}"/>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C4F61651-C149-D6DD-6F58-FF49E03025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9BD67866-34DA-FE08-980A-DF2420FA0A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For </a:t>
            </a:r>
            <a:r>
              <a:rPr lang="fr-FR" dirty="0" err="1"/>
              <a:t>reinforcement</a:t>
            </a:r>
            <a:r>
              <a:rPr lang="fr-FR" dirty="0"/>
              <a:t> </a:t>
            </a:r>
            <a:r>
              <a:rPr lang="fr-FR" dirty="0" err="1"/>
              <a:t>learning</a:t>
            </a:r>
            <a:r>
              <a:rPr lang="fr-FR" dirty="0"/>
              <a:t>, talk about a </a:t>
            </a:r>
            <a:r>
              <a:rPr lang="fr-FR" dirty="0" err="1"/>
              <a:t>human</a:t>
            </a:r>
            <a:r>
              <a:rPr lang="fr-FR" dirty="0"/>
              <a:t> </a:t>
            </a:r>
            <a:r>
              <a:rPr lang="fr-FR" dirty="0" err="1"/>
              <a:t>optimizing</a:t>
            </a:r>
            <a:r>
              <a:rPr lang="fr-FR" dirty="0"/>
              <a:t> for </a:t>
            </a:r>
            <a:r>
              <a:rPr lang="fr-FR" dirty="0" err="1"/>
              <a:t>hunger</a:t>
            </a:r>
            <a:r>
              <a:rPr lang="fr-FR" dirty="0"/>
              <a:t> by picking the </a:t>
            </a:r>
            <a:r>
              <a:rPr lang="fr-FR" dirty="0" err="1"/>
              <a:t>wrong</a:t>
            </a:r>
            <a:r>
              <a:rPr lang="fr-FR" dirty="0"/>
              <a:t> </a:t>
            </a:r>
            <a:r>
              <a:rPr lang="fr-FR" dirty="0" err="1"/>
              <a:t>things</a:t>
            </a:r>
            <a:r>
              <a:rPr lang="fr-FR" dirty="0"/>
              <a:t> to focus on as </a:t>
            </a:r>
            <a:r>
              <a:rPr lang="fr-FR" dirty="0" err="1"/>
              <a:t>well</a:t>
            </a:r>
            <a:r>
              <a:rPr lang="fr-FR" dirty="0"/>
              <a:t> as a car </a:t>
            </a:r>
            <a:r>
              <a:rPr lang="fr-FR" dirty="0" err="1"/>
              <a:t>learning</a:t>
            </a:r>
            <a:r>
              <a:rPr lang="fr-FR" dirty="0"/>
              <a:t> to </a:t>
            </a:r>
            <a:r>
              <a:rPr lang="fr-FR" dirty="0" err="1"/>
              <a:t>get</a:t>
            </a:r>
            <a:r>
              <a:rPr lang="fr-FR" dirty="0"/>
              <a:t> us home and </a:t>
            </a:r>
            <a:r>
              <a:rPr lang="fr-FR" dirty="0" err="1"/>
              <a:t>we</a:t>
            </a:r>
            <a:r>
              <a:rPr lang="fr-FR" dirty="0"/>
              <a:t> </a:t>
            </a:r>
            <a:r>
              <a:rPr lang="fr-FR" dirty="0" err="1"/>
              <a:t>might</a:t>
            </a:r>
            <a:r>
              <a:rPr lang="fr-FR" dirty="0"/>
              <a:t> hit a million </a:t>
            </a:r>
            <a:r>
              <a:rPr lang="fr-FR" dirty="0" err="1"/>
              <a:t>persons</a:t>
            </a:r>
            <a:r>
              <a:rPr lang="fr-FR" dirty="0"/>
              <a:t> </a:t>
            </a:r>
            <a:r>
              <a:rPr lang="fr-FR" dirty="0" err="1"/>
              <a:t>before</a:t>
            </a:r>
            <a:r>
              <a:rPr lang="fr-FR" dirty="0"/>
              <a:t> </a:t>
            </a:r>
            <a:r>
              <a:rPr lang="fr-FR" dirty="0" err="1"/>
              <a:t>reaching</a:t>
            </a:r>
            <a:r>
              <a:rPr lang="fr-FR" dirty="0"/>
              <a:t> home and </a:t>
            </a:r>
            <a:r>
              <a:rPr lang="fr-FR" dirty="0" err="1"/>
              <a:t>learning</a:t>
            </a:r>
            <a:r>
              <a:rPr lang="fr-FR" dirty="0"/>
              <a:t> </a:t>
            </a:r>
            <a:r>
              <a:rPr lang="fr-FR" dirty="0" err="1"/>
              <a:t>from</a:t>
            </a:r>
            <a:r>
              <a:rPr lang="fr-FR" dirty="0"/>
              <a:t> the </a:t>
            </a:r>
            <a:r>
              <a:rPr lang="fr-FR" dirty="0" err="1"/>
              <a:t>experience</a:t>
            </a:r>
            <a:endParaRPr lang="fr-FR" dirty="0"/>
          </a:p>
        </p:txBody>
      </p:sp>
    </p:spTree>
    <p:extLst>
      <p:ext uri="{BB962C8B-B14F-4D97-AF65-F5344CB8AC3E}">
        <p14:creationId xmlns:p14="http://schemas.microsoft.com/office/powerpoint/2010/main" val="503221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7163E509-1326-EE96-5B97-BBB85D50D667}"/>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FBCF7B5E-46F4-9211-6A18-7F593555A3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7AC5E28-004B-B85A-1256-4EF2D48CF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For </a:t>
            </a:r>
            <a:r>
              <a:rPr lang="fr-FR" dirty="0" err="1"/>
              <a:t>reinforcement</a:t>
            </a:r>
            <a:r>
              <a:rPr lang="fr-FR" dirty="0"/>
              <a:t> </a:t>
            </a:r>
            <a:r>
              <a:rPr lang="fr-FR" dirty="0" err="1"/>
              <a:t>learning</a:t>
            </a:r>
            <a:r>
              <a:rPr lang="fr-FR" dirty="0"/>
              <a:t>, talk about a </a:t>
            </a:r>
            <a:r>
              <a:rPr lang="fr-FR" dirty="0" err="1"/>
              <a:t>human</a:t>
            </a:r>
            <a:r>
              <a:rPr lang="fr-FR" dirty="0"/>
              <a:t> </a:t>
            </a:r>
            <a:r>
              <a:rPr lang="fr-FR" dirty="0" err="1"/>
              <a:t>optimizing</a:t>
            </a:r>
            <a:r>
              <a:rPr lang="fr-FR" dirty="0"/>
              <a:t> for </a:t>
            </a:r>
            <a:r>
              <a:rPr lang="fr-FR" dirty="0" err="1"/>
              <a:t>hunger</a:t>
            </a:r>
            <a:r>
              <a:rPr lang="fr-FR" dirty="0"/>
              <a:t> by picking the </a:t>
            </a:r>
            <a:r>
              <a:rPr lang="fr-FR" dirty="0" err="1"/>
              <a:t>wrong</a:t>
            </a:r>
            <a:r>
              <a:rPr lang="fr-FR" dirty="0"/>
              <a:t> </a:t>
            </a:r>
            <a:r>
              <a:rPr lang="fr-FR" dirty="0" err="1"/>
              <a:t>things</a:t>
            </a:r>
            <a:r>
              <a:rPr lang="fr-FR" dirty="0"/>
              <a:t> to focus on as </a:t>
            </a:r>
            <a:r>
              <a:rPr lang="fr-FR" dirty="0" err="1"/>
              <a:t>well</a:t>
            </a:r>
            <a:r>
              <a:rPr lang="fr-FR" dirty="0"/>
              <a:t> as a car </a:t>
            </a:r>
            <a:r>
              <a:rPr lang="fr-FR" dirty="0" err="1"/>
              <a:t>learning</a:t>
            </a:r>
            <a:r>
              <a:rPr lang="fr-FR" dirty="0"/>
              <a:t> to </a:t>
            </a:r>
            <a:r>
              <a:rPr lang="fr-FR" dirty="0" err="1"/>
              <a:t>get</a:t>
            </a:r>
            <a:r>
              <a:rPr lang="fr-FR" dirty="0"/>
              <a:t> us home and </a:t>
            </a:r>
            <a:r>
              <a:rPr lang="fr-FR" dirty="0" err="1"/>
              <a:t>we</a:t>
            </a:r>
            <a:r>
              <a:rPr lang="fr-FR" dirty="0"/>
              <a:t> </a:t>
            </a:r>
            <a:r>
              <a:rPr lang="fr-FR" dirty="0" err="1"/>
              <a:t>might</a:t>
            </a:r>
            <a:r>
              <a:rPr lang="fr-FR" dirty="0"/>
              <a:t> hit a million </a:t>
            </a:r>
            <a:r>
              <a:rPr lang="fr-FR" dirty="0" err="1"/>
              <a:t>persons</a:t>
            </a:r>
            <a:r>
              <a:rPr lang="fr-FR" dirty="0"/>
              <a:t> </a:t>
            </a:r>
            <a:r>
              <a:rPr lang="fr-FR" dirty="0" err="1"/>
              <a:t>before</a:t>
            </a:r>
            <a:r>
              <a:rPr lang="fr-FR" dirty="0"/>
              <a:t> </a:t>
            </a:r>
            <a:r>
              <a:rPr lang="fr-FR" dirty="0" err="1"/>
              <a:t>reaching</a:t>
            </a:r>
            <a:r>
              <a:rPr lang="fr-FR" dirty="0"/>
              <a:t> home and </a:t>
            </a:r>
            <a:r>
              <a:rPr lang="fr-FR" dirty="0" err="1"/>
              <a:t>learning</a:t>
            </a:r>
            <a:r>
              <a:rPr lang="fr-FR" dirty="0"/>
              <a:t> </a:t>
            </a:r>
            <a:r>
              <a:rPr lang="fr-FR" dirty="0" err="1"/>
              <a:t>from</a:t>
            </a:r>
            <a:r>
              <a:rPr lang="fr-FR" dirty="0"/>
              <a:t> the </a:t>
            </a:r>
            <a:r>
              <a:rPr lang="fr-FR" dirty="0" err="1"/>
              <a:t>experience</a:t>
            </a:r>
            <a:endParaRPr lang="fr-FR" dirty="0"/>
          </a:p>
        </p:txBody>
      </p:sp>
    </p:spTree>
    <p:extLst>
      <p:ext uri="{BB962C8B-B14F-4D97-AF65-F5344CB8AC3E}">
        <p14:creationId xmlns:p14="http://schemas.microsoft.com/office/powerpoint/2010/main" val="680919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C2948EA0-63D4-32FD-A165-121AC0F3A6C3}"/>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026DCEF0-B6E4-D8A9-59EA-892066AF12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939B55DF-50D3-00EC-FCF4-C4BADC965E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For </a:t>
            </a:r>
            <a:r>
              <a:rPr lang="fr-FR" dirty="0" err="1"/>
              <a:t>reinforcement</a:t>
            </a:r>
            <a:r>
              <a:rPr lang="fr-FR" dirty="0"/>
              <a:t> </a:t>
            </a:r>
            <a:r>
              <a:rPr lang="fr-FR" dirty="0" err="1"/>
              <a:t>learning</a:t>
            </a:r>
            <a:r>
              <a:rPr lang="fr-FR" dirty="0"/>
              <a:t>, talk about a </a:t>
            </a:r>
            <a:r>
              <a:rPr lang="fr-FR" dirty="0" err="1"/>
              <a:t>human</a:t>
            </a:r>
            <a:r>
              <a:rPr lang="fr-FR" dirty="0"/>
              <a:t> </a:t>
            </a:r>
            <a:r>
              <a:rPr lang="fr-FR" dirty="0" err="1"/>
              <a:t>optimizing</a:t>
            </a:r>
            <a:r>
              <a:rPr lang="fr-FR" dirty="0"/>
              <a:t> for </a:t>
            </a:r>
            <a:r>
              <a:rPr lang="fr-FR" dirty="0" err="1"/>
              <a:t>hunger</a:t>
            </a:r>
            <a:r>
              <a:rPr lang="fr-FR" dirty="0"/>
              <a:t> by picking the </a:t>
            </a:r>
            <a:r>
              <a:rPr lang="fr-FR" dirty="0" err="1"/>
              <a:t>wrong</a:t>
            </a:r>
            <a:r>
              <a:rPr lang="fr-FR" dirty="0"/>
              <a:t> </a:t>
            </a:r>
            <a:r>
              <a:rPr lang="fr-FR" dirty="0" err="1"/>
              <a:t>things</a:t>
            </a:r>
            <a:r>
              <a:rPr lang="fr-FR" dirty="0"/>
              <a:t> to focus on as </a:t>
            </a:r>
            <a:r>
              <a:rPr lang="fr-FR" dirty="0" err="1"/>
              <a:t>well</a:t>
            </a:r>
            <a:r>
              <a:rPr lang="fr-FR" dirty="0"/>
              <a:t> as a car </a:t>
            </a:r>
            <a:r>
              <a:rPr lang="fr-FR" dirty="0" err="1"/>
              <a:t>learning</a:t>
            </a:r>
            <a:r>
              <a:rPr lang="fr-FR" dirty="0"/>
              <a:t> to </a:t>
            </a:r>
            <a:r>
              <a:rPr lang="fr-FR" dirty="0" err="1"/>
              <a:t>get</a:t>
            </a:r>
            <a:r>
              <a:rPr lang="fr-FR" dirty="0"/>
              <a:t> us home and </a:t>
            </a:r>
            <a:r>
              <a:rPr lang="fr-FR" dirty="0" err="1"/>
              <a:t>we</a:t>
            </a:r>
            <a:r>
              <a:rPr lang="fr-FR" dirty="0"/>
              <a:t> </a:t>
            </a:r>
            <a:r>
              <a:rPr lang="fr-FR" dirty="0" err="1"/>
              <a:t>might</a:t>
            </a:r>
            <a:r>
              <a:rPr lang="fr-FR" dirty="0"/>
              <a:t> hit a million </a:t>
            </a:r>
            <a:r>
              <a:rPr lang="fr-FR" dirty="0" err="1"/>
              <a:t>persons</a:t>
            </a:r>
            <a:r>
              <a:rPr lang="fr-FR" dirty="0"/>
              <a:t> </a:t>
            </a:r>
            <a:r>
              <a:rPr lang="fr-FR" dirty="0" err="1"/>
              <a:t>before</a:t>
            </a:r>
            <a:r>
              <a:rPr lang="fr-FR" dirty="0"/>
              <a:t> </a:t>
            </a:r>
            <a:r>
              <a:rPr lang="fr-FR" dirty="0" err="1"/>
              <a:t>reaching</a:t>
            </a:r>
            <a:r>
              <a:rPr lang="fr-FR" dirty="0"/>
              <a:t> home and </a:t>
            </a:r>
            <a:r>
              <a:rPr lang="fr-FR" dirty="0" err="1"/>
              <a:t>learning</a:t>
            </a:r>
            <a:r>
              <a:rPr lang="fr-FR" dirty="0"/>
              <a:t> </a:t>
            </a:r>
            <a:r>
              <a:rPr lang="fr-FR" dirty="0" err="1"/>
              <a:t>from</a:t>
            </a:r>
            <a:r>
              <a:rPr lang="fr-FR" dirty="0"/>
              <a:t> the </a:t>
            </a:r>
            <a:r>
              <a:rPr lang="fr-FR" dirty="0" err="1"/>
              <a:t>experience</a:t>
            </a:r>
            <a:endParaRPr lang="fr-FR" dirty="0"/>
          </a:p>
        </p:txBody>
      </p:sp>
    </p:spTree>
    <p:extLst>
      <p:ext uri="{BB962C8B-B14F-4D97-AF65-F5344CB8AC3E}">
        <p14:creationId xmlns:p14="http://schemas.microsoft.com/office/powerpoint/2010/main" val="143178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7F494F58-5033-5895-8210-A93CD90CF618}"/>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494ACACF-9308-6E46-DB2A-BCF80A1091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26C1FF15-4900-30DF-EA26-E8EDFFC57E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For </a:t>
            </a:r>
            <a:r>
              <a:rPr lang="fr-FR" dirty="0" err="1"/>
              <a:t>reinforcement</a:t>
            </a:r>
            <a:r>
              <a:rPr lang="fr-FR" dirty="0"/>
              <a:t> </a:t>
            </a:r>
            <a:r>
              <a:rPr lang="fr-FR" dirty="0" err="1"/>
              <a:t>learning</a:t>
            </a:r>
            <a:r>
              <a:rPr lang="fr-FR" dirty="0"/>
              <a:t>, talk about a </a:t>
            </a:r>
            <a:r>
              <a:rPr lang="fr-FR" dirty="0" err="1"/>
              <a:t>human</a:t>
            </a:r>
            <a:r>
              <a:rPr lang="fr-FR" dirty="0"/>
              <a:t> </a:t>
            </a:r>
            <a:r>
              <a:rPr lang="fr-FR" dirty="0" err="1"/>
              <a:t>optimizing</a:t>
            </a:r>
            <a:r>
              <a:rPr lang="fr-FR" dirty="0"/>
              <a:t> for </a:t>
            </a:r>
            <a:r>
              <a:rPr lang="fr-FR" dirty="0" err="1"/>
              <a:t>hunger</a:t>
            </a:r>
            <a:r>
              <a:rPr lang="fr-FR" dirty="0"/>
              <a:t> by picking the </a:t>
            </a:r>
            <a:r>
              <a:rPr lang="fr-FR" dirty="0" err="1"/>
              <a:t>wrong</a:t>
            </a:r>
            <a:r>
              <a:rPr lang="fr-FR" dirty="0"/>
              <a:t> </a:t>
            </a:r>
            <a:r>
              <a:rPr lang="fr-FR" dirty="0" err="1"/>
              <a:t>things</a:t>
            </a:r>
            <a:r>
              <a:rPr lang="fr-FR" dirty="0"/>
              <a:t> to focus on as </a:t>
            </a:r>
            <a:r>
              <a:rPr lang="fr-FR" dirty="0" err="1"/>
              <a:t>well</a:t>
            </a:r>
            <a:r>
              <a:rPr lang="fr-FR" dirty="0"/>
              <a:t> as a car </a:t>
            </a:r>
            <a:r>
              <a:rPr lang="fr-FR" dirty="0" err="1"/>
              <a:t>learning</a:t>
            </a:r>
            <a:r>
              <a:rPr lang="fr-FR" dirty="0"/>
              <a:t> to </a:t>
            </a:r>
            <a:r>
              <a:rPr lang="fr-FR" dirty="0" err="1"/>
              <a:t>get</a:t>
            </a:r>
            <a:r>
              <a:rPr lang="fr-FR" dirty="0"/>
              <a:t> us home and </a:t>
            </a:r>
            <a:r>
              <a:rPr lang="fr-FR" dirty="0" err="1"/>
              <a:t>we</a:t>
            </a:r>
            <a:r>
              <a:rPr lang="fr-FR" dirty="0"/>
              <a:t> </a:t>
            </a:r>
            <a:r>
              <a:rPr lang="fr-FR" dirty="0" err="1"/>
              <a:t>might</a:t>
            </a:r>
            <a:r>
              <a:rPr lang="fr-FR" dirty="0"/>
              <a:t> hit a million </a:t>
            </a:r>
            <a:r>
              <a:rPr lang="fr-FR" dirty="0" err="1"/>
              <a:t>persons</a:t>
            </a:r>
            <a:r>
              <a:rPr lang="fr-FR" dirty="0"/>
              <a:t> </a:t>
            </a:r>
            <a:r>
              <a:rPr lang="fr-FR" dirty="0" err="1"/>
              <a:t>before</a:t>
            </a:r>
            <a:r>
              <a:rPr lang="fr-FR" dirty="0"/>
              <a:t> </a:t>
            </a:r>
            <a:r>
              <a:rPr lang="fr-FR" dirty="0" err="1"/>
              <a:t>reaching</a:t>
            </a:r>
            <a:r>
              <a:rPr lang="fr-FR" dirty="0"/>
              <a:t> home and </a:t>
            </a:r>
            <a:r>
              <a:rPr lang="fr-FR" dirty="0" err="1"/>
              <a:t>learning</a:t>
            </a:r>
            <a:r>
              <a:rPr lang="fr-FR" dirty="0"/>
              <a:t> </a:t>
            </a:r>
            <a:r>
              <a:rPr lang="fr-FR" dirty="0" err="1"/>
              <a:t>from</a:t>
            </a:r>
            <a:r>
              <a:rPr lang="fr-FR" dirty="0"/>
              <a:t> the </a:t>
            </a:r>
            <a:r>
              <a:rPr lang="fr-FR" dirty="0" err="1"/>
              <a:t>experience</a:t>
            </a:r>
            <a:endParaRPr lang="fr-FR" dirty="0"/>
          </a:p>
        </p:txBody>
      </p:sp>
    </p:spTree>
    <p:extLst>
      <p:ext uri="{BB962C8B-B14F-4D97-AF65-F5344CB8AC3E}">
        <p14:creationId xmlns:p14="http://schemas.microsoft.com/office/powerpoint/2010/main" val="2002669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6436C164-FA17-827B-162C-CD093832B9F3}"/>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1075BBAD-4F78-460E-0911-DE6D90A63E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B03246D-3047-6E11-0BFF-08E36B36F8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For </a:t>
            </a:r>
            <a:r>
              <a:rPr lang="fr-FR" dirty="0" err="1"/>
              <a:t>reinforcement</a:t>
            </a:r>
            <a:r>
              <a:rPr lang="fr-FR" dirty="0"/>
              <a:t> </a:t>
            </a:r>
            <a:r>
              <a:rPr lang="fr-FR" dirty="0" err="1"/>
              <a:t>learning</a:t>
            </a:r>
            <a:r>
              <a:rPr lang="fr-FR" dirty="0"/>
              <a:t>, talk about a </a:t>
            </a:r>
            <a:r>
              <a:rPr lang="fr-FR" dirty="0" err="1"/>
              <a:t>human</a:t>
            </a:r>
            <a:r>
              <a:rPr lang="fr-FR" dirty="0"/>
              <a:t> </a:t>
            </a:r>
            <a:r>
              <a:rPr lang="fr-FR" dirty="0" err="1"/>
              <a:t>optimizing</a:t>
            </a:r>
            <a:r>
              <a:rPr lang="fr-FR" dirty="0"/>
              <a:t> for </a:t>
            </a:r>
            <a:r>
              <a:rPr lang="fr-FR" dirty="0" err="1"/>
              <a:t>hunger</a:t>
            </a:r>
            <a:r>
              <a:rPr lang="fr-FR" dirty="0"/>
              <a:t> by picking the </a:t>
            </a:r>
            <a:r>
              <a:rPr lang="fr-FR" dirty="0" err="1"/>
              <a:t>wrong</a:t>
            </a:r>
            <a:r>
              <a:rPr lang="fr-FR" dirty="0"/>
              <a:t> </a:t>
            </a:r>
            <a:r>
              <a:rPr lang="fr-FR" dirty="0" err="1"/>
              <a:t>things</a:t>
            </a:r>
            <a:r>
              <a:rPr lang="fr-FR" dirty="0"/>
              <a:t> to focus on as </a:t>
            </a:r>
            <a:r>
              <a:rPr lang="fr-FR" dirty="0" err="1"/>
              <a:t>well</a:t>
            </a:r>
            <a:r>
              <a:rPr lang="fr-FR" dirty="0"/>
              <a:t> as a car </a:t>
            </a:r>
            <a:r>
              <a:rPr lang="fr-FR" dirty="0" err="1"/>
              <a:t>learning</a:t>
            </a:r>
            <a:r>
              <a:rPr lang="fr-FR" dirty="0"/>
              <a:t> to </a:t>
            </a:r>
            <a:r>
              <a:rPr lang="fr-FR" dirty="0" err="1"/>
              <a:t>get</a:t>
            </a:r>
            <a:r>
              <a:rPr lang="fr-FR" dirty="0"/>
              <a:t> us home and </a:t>
            </a:r>
            <a:r>
              <a:rPr lang="fr-FR" dirty="0" err="1"/>
              <a:t>we</a:t>
            </a:r>
            <a:r>
              <a:rPr lang="fr-FR" dirty="0"/>
              <a:t> </a:t>
            </a:r>
            <a:r>
              <a:rPr lang="fr-FR" dirty="0" err="1"/>
              <a:t>might</a:t>
            </a:r>
            <a:r>
              <a:rPr lang="fr-FR" dirty="0"/>
              <a:t> hit a million </a:t>
            </a:r>
            <a:r>
              <a:rPr lang="fr-FR" dirty="0" err="1"/>
              <a:t>persons</a:t>
            </a:r>
            <a:r>
              <a:rPr lang="fr-FR" dirty="0"/>
              <a:t> </a:t>
            </a:r>
            <a:r>
              <a:rPr lang="fr-FR" dirty="0" err="1"/>
              <a:t>before</a:t>
            </a:r>
            <a:r>
              <a:rPr lang="fr-FR" dirty="0"/>
              <a:t> </a:t>
            </a:r>
            <a:r>
              <a:rPr lang="fr-FR" dirty="0" err="1"/>
              <a:t>reaching</a:t>
            </a:r>
            <a:r>
              <a:rPr lang="fr-FR" dirty="0"/>
              <a:t> home and </a:t>
            </a:r>
            <a:r>
              <a:rPr lang="fr-FR" dirty="0" err="1"/>
              <a:t>learning</a:t>
            </a:r>
            <a:r>
              <a:rPr lang="fr-FR" dirty="0"/>
              <a:t> </a:t>
            </a:r>
            <a:r>
              <a:rPr lang="fr-FR" dirty="0" err="1"/>
              <a:t>from</a:t>
            </a:r>
            <a:r>
              <a:rPr lang="fr-FR" dirty="0"/>
              <a:t> the </a:t>
            </a:r>
            <a:r>
              <a:rPr lang="fr-FR" dirty="0" err="1"/>
              <a:t>experience</a:t>
            </a:r>
            <a:endParaRPr lang="fr-FR" dirty="0"/>
          </a:p>
        </p:txBody>
      </p:sp>
    </p:spTree>
    <p:extLst>
      <p:ext uri="{BB962C8B-B14F-4D97-AF65-F5344CB8AC3E}">
        <p14:creationId xmlns:p14="http://schemas.microsoft.com/office/powerpoint/2010/main" val="12364704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b4e5c1bb1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b4e5c1bb1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4e5c1bb1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9572E86B-9052-8AA7-5B00-76268E2DBB50}"/>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8A258AEC-F7AB-B998-5256-4A7DEAB8C9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DA7A0782-37CA-723C-42ED-82C30458F9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049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2928CC1E-BF85-BEA0-1112-62DA47DA4DFD}"/>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BF4F0D9B-2E2D-BBBA-9745-35605F01F8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C2BAE887-FA0D-09F4-2431-8B1ACE9456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Talk about how babies </a:t>
            </a:r>
            <a:r>
              <a:rPr lang="fr-FR" dirty="0" err="1"/>
              <a:t>learn</a:t>
            </a:r>
            <a:r>
              <a:rPr lang="fr-FR" dirty="0"/>
              <a:t> in real world: parents, </a:t>
            </a:r>
            <a:r>
              <a:rPr lang="fr-FR" dirty="0" err="1"/>
              <a:t>dna</a:t>
            </a:r>
            <a:r>
              <a:rPr lang="fr-FR" dirty="0"/>
              <a:t>, social </a:t>
            </a:r>
            <a:r>
              <a:rPr lang="fr-FR" dirty="0" err="1"/>
              <a:t>norms</a:t>
            </a:r>
            <a:r>
              <a:rPr lang="fr-FR" dirty="0"/>
              <a:t>, </a:t>
            </a:r>
            <a:r>
              <a:rPr lang="fr-FR" dirty="0" err="1"/>
              <a:t>teacher</a:t>
            </a:r>
            <a:br>
              <a:rPr lang="fr-FR" dirty="0"/>
            </a:br>
            <a:r>
              <a:rPr lang="fr-FR" dirty="0"/>
              <a:t>- </a:t>
            </a:r>
            <a:r>
              <a:rPr lang="fr-FR" dirty="0" err="1"/>
              <a:t>evoke</a:t>
            </a:r>
            <a:r>
              <a:rPr lang="fr-FR" dirty="0"/>
              <a:t> parents and </a:t>
            </a:r>
            <a:r>
              <a:rPr lang="fr-FR" dirty="0" err="1"/>
              <a:t>teacher</a:t>
            </a:r>
            <a:r>
              <a:rPr lang="fr-FR" dirty="0"/>
              <a:t> as </a:t>
            </a:r>
            <a:r>
              <a:rPr lang="fr-FR" dirty="0" err="1"/>
              <a:t>supervised</a:t>
            </a:r>
            <a:r>
              <a:rPr lang="fr-FR" dirty="0"/>
              <a:t> </a:t>
            </a:r>
            <a:r>
              <a:rPr lang="fr-FR" dirty="0" err="1"/>
              <a:t>learning</a:t>
            </a:r>
            <a:r>
              <a:rPr lang="fr-FR" dirty="0"/>
              <a:t>: putting an </a:t>
            </a:r>
            <a:r>
              <a:rPr lang="fr-FR" dirty="0" err="1"/>
              <a:t>ordered</a:t>
            </a:r>
            <a:r>
              <a:rPr lang="fr-FR" dirty="0"/>
              <a:t> world for us</a:t>
            </a:r>
          </a:p>
          <a:p>
            <a:pPr marL="0" lvl="0" indent="0" algn="l" rtl="0">
              <a:spcBef>
                <a:spcPts val="0"/>
              </a:spcBef>
              <a:spcAft>
                <a:spcPts val="0"/>
              </a:spcAft>
              <a:buNone/>
            </a:pPr>
            <a:r>
              <a:rPr lang="fr-FR" dirty="0"/>
              <a:t>- </a:t>
            </a:r>
            <a:r>
              <a:rPr lang="fr-FR" dirty="0" err="1"/>
              <a:t>Evoke</a:t>
            </a:r>
            <a:r>
              <a:rPr lang="fr-FR" dirty="0"/>
              <a:t> interaction </a:t>
            </a:r>
            <a:r>
              <a:rPr lang="fr-FR" dirty="0" err="1"/>
              <a:t>with</a:t>
            </a:r>
            <a:r>
              <a:rPr lang="fr-FR" dirty="0"/>
              <a:t> world as an </a:t>
            </a:r>
            <a:r>
              <a:rPr lang="fr-FR" dirty="0" err="1"/>
              <a:t>optimization</a:t>
            </a:r>
            <a:r>
              <a:rPr lang="fr-FR" dirty="0"/>
              <a:t> of </a:t>
            </a:r>
            <a:r>
              <a:rPr lang="fr-FR" dirty="0" err="1"/>
              <a:t>some</a:t>
            </a:r>
            <a:r>
              <a:rPr lang="fr-FR" dirty="0"/>
              <a:t> objective and </a:t>
            </a:r>
            <a:r>
              <a:rPr lang="fr-FR" dirty="0" err="1"/>
              <a:t>link</a:t>
            </a:r>
            <a:r>
              <a:rPr lang="fr-FR" dirty="0"/>
              <a:t> </a:t>
            </a:r>
            <a:r>
              <a:rPr lang="fr-FR" dirty="0" err="1"/>
              <a:t>it</a:t>
            </a:r>
            <a:r>
              <a:rPr lang="fr-FR" dirty="0"/>
              <a:t> to </a:t>
            </a:r>
            <a:r>
              <a:rPr lang="fr-FR" dirty="0" err="1"/>
              <a:t>reinforcement</a:t>
            </a:r>
            <a:r>
              <a:rPr lang="fr-FR" dirty="0"/>
              <a:t> </a:t>
            </a:r>
            <a:r>
              <a:rPr lang="fr-FR" dirty="0" err="1"/>
              <a:t>learning</a:t>
            </a:r>
            <a:endParaRPr dirty="0"/>
          </a:p>
        </p:txBody>
      </p:sp>
    </p:spTree>
    <p:extLst>
      <p:ext uri="{BB962C8B-B14F-4D97-AF65-F5344CB8AC3E}">
        <p14:creationId xmlns:p14="http://schemas.microsoft.com/office/powerpoint/2010/main" val="3962459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4CE28503-C37D-79D5-AAFB-47A109D99DB3}"/>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95257A2A-1398-C7B1-39AA-F3B3E4E968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E38B5B98-8447-D5A2-4A78-67376C6E31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err="1"/>
              <a:t>Relational</a:t>
            </a:r>
            <a:r>
              <a:rPr lang="fr-FR" dirty="0"/>
              <a:t> </a:t>
            </a:r>
            <a:r>
              <a:rPr lang="fr-FR" dirty="0" err="1"/>
              <a:t>context</a:t>
            </a:r>
            <a:r>
              <a:rPr lang="fr-FR" dirty="0"/>
              <a:t> </a:t>
            </a:r>
            <a:r>
              <a:rPr lang="fr-FR" dirty="0" err="1"/>
              <a:t>is</a:t>
            </a:r>
            <a:r>
              <a:rPr lang="fr-FR" dirty="0"/>
              <a:t> </a:t>
            </a:r>
            <a:r>
              <a:rPr lang="fr-FR" dirty="0" err="1"/>
              <a:t>what</a:t>
            </a:r>
            <a:r>
              <a:rPr lang="fr-FR" dirty="0"/>
              <a:t> </a:t>
            </a:r>
            <a:r>
              <a:rPr lang="fr-FR" dirty="0" err="1"/>
              <a:t>helps</a:t>
            </a:r>
            <a:r>
              <a:rPr lang="fr-FR" dirty="0"/>
              <a:t> </a:t>
            </a:r>
            <a:r>
              <a:rPr lang="fr-FR" dirty="0" err="1"/>
              <a:t>you</a:t>
            </a:r>
            <a:r>
              <a:rPr lang="fr-FR" dirty="0"/>
              <a:t> </a:t>
            </a:r>
            <a:r>
              <a:rPr lang="fr-FR" dirty="0" err="1"/>
              <a:t>understand</a:t>
            </a:r>
            <a:r>
              <a:rPr lang="fr-FR" dirty="0"/>
              <a:t> </a:t>
            </a:r>
            <a:r>
              <a:rPr lang="fr-FR" dirty="0" err="1"/>
              <a:t>what</a:t>
            </a:r>
            <a:r>
              <a:rPr lang="fr-FR" dirty="0"/>
              <a:t> a dog </a:t>
            </a:r>
            <a:r>
              <a:rPr lang="fr-FR" dirty="0" err="1"/>
              <a:t>is</a:t>
            </a:r>
            <a:endParaRPr lang="fr-FR" dirty="0"/>
          </a:p>
        </p:txBody>
      </p:sp>
    </p:spTree>
    <p:extLst>
      <p:ext uri="{BB962C8B-B14F-4D97-AF65-F5344CB8AC3E}">
        <p14:creationId xmlns:p14="http://schemas.microsoft.com/office/powerpoint/2010/main" val="301193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0C9DDA94-7430-9BDA-7758-D751FC83222A}"/>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7F4DF356-2FAE-A93E-DF7C-9364B1888C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52B7D95A-506E-CF99-9385-44C714A196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And </a:t>
            </a:r>
            <a:r>
              <a:rPr lang="fr-FR" dirty="0" err="1"/>
              <a:t>with</a:t>
            </a:r>
            <a:r>
              <a:rPr lang="fr-FR" dirty="0"/>
              <a:t> </a:t>
            </a:r>
            <a:r>
              <a:rPr lang="fr-FR" dirty="0" err="1"/>
              <a:t>correlations</a:t>
            </a:r>
            <a:r>
              <a:rPr lang="fr-FR" dirty="0"/>
              <a:t> and </a:t>
            </a:r>
            <a:r>
              <a:rPr lang="fr-FR" dirty="0" err="1"/>
              <a:t>contrasting</a:t>
            </a:r>
            <a:r>
              <a:rPr lang="fr-FR" dirty="0"/>
              <a:t>, </a:t>
            </a:r>
            <a:r>
              <a:rPr lang="fr-FR" dirty="0" err="1"/>
              <a:t>you</a:t>
            </a:r>
            <a:r>
              <a:rPr lang="fr-FR" dirty="0"/>
              <a:t> </a:t>
            </a:r>
            <a:r>
              <a:rPr lang="fr-FR" dirty="0" err="1"/>
              <a:t>internally</a:t>
            </a:r>
            <a:r>
              <a:rPr lang="fr-FR" dirty="0"/>
              <a:t> </a:t>
            </a:r>
            <a:r>
              <a:rPr lang="fr-FR" dirty="0" err="1"/>
              <a:t>learn</a:t>
            </a:r>
            <a:r>
              <a:rPr lang="fr-FR" dirty="0"/>
              <a:t> </a:t>
            </a:r>
            <a:r>
              <a:rPr lang="fr-FR" dirty="0" err="1"/>
              <a:t>what</a:t>
            </a:r>
            <a:r>
              <a:rPr lang="fr-FR" dirty="0"/>
              <a:t> cats are</a:t>
            </a:r>
          </a:p>
          <a:p>
            <a:pPr marL="171450" lvl="0" indent="-171450" algn="l" rtl="0">
              <a:spcBef>
                <a:spcPts val="0"/>
              </a:spcBef>
              <a:spcAft>
                <a:spcPts val="0"/>
              </a:spcAft>
              <a:buFontTx/>
              <a:buChar char="-"/>
            </a:pPr>
            <a:r>
              <a:rPr lang="fr-FR" dirty="0" err="1"/>
              <a:t>Language</a:t>
            </a:r>
            <a:r>
              <a:rPr lang="fr-FR" dirty="0"/>
              <a:t> </a:t>
            </a:r>
            <a:r>
              <a:rPr lang="fr-FR" dirty="0" err="1"/>
              <a:t>is</a:t>
            </a:r>
            <a:r>
              <a:rPr lang="fr-FR" dirty="0"/>
              <a:t> </a:t>
            </a:r>
            <a:r>
              <a:rPr lang="fr-FR" dirty="0" err="1"/>
              <a:t>learned</a:t>
            </a:r>
            <a:r>
              <a:rPr lang="fr-FR" dirty="0"/>
              <a:t> </a:t>
            </a:r>
            <a:r>
              <a:rPr lang="fr-FR" dirty="0" err="1"/>
              <a:t>this</a:t>
            </a:r>
            <a:r>
              <a:rPr lang="fr-FR" dirty="0"/>
              <a:t> </a:t>
            </a:r>
            <a:r>
              <a:rPr lang="fr-FR" dirty="0" err="1"/>
              <a:t>way</a:t>
            </a:r>
            <a:r>
              <a:rPr lang="fr-FR" dirty="0"/>
              <a:t> as the label or </a:t>
            </a:r>
            <a:r>
              <a:rPr lang="fr-FR" dirty="0" err="1"/>
              <a:t>name</a:t>
            </a:r>
            <a:r>
              <a:rPr lang="fr-FR" dirty="0"/>
              <a:t> dog </a:t>
            </a:r>
            <a:r>
              <a:rPr lang="fr-FR" dirty="0" err="1"/>
              <a:t>would</a:t>
            </a:r>
            <a:r>
              <a:rPr lang="fr-FR" dirty="0"/>
              <a:t> </a:t>
            </a:r>
            <a:r>
              <a:rPr lang="fr-FR" dirty="0" err="1"/>
              <a:t>be</a:t>
            </a:r>
            <a:r>
              <a:rPr lang="fr-FR" dirty="0"/>
              <a:t> </a:t>
            </a:r>
            <a:r>
              <a:rPr lang="fr-FR" dirty="0" err="1"/>
              <a:t>associated</a:t>
            </a:r>
            <a:r>
              <a:rPr lang="fr-FR" dirty="0"/>
              <a:t> </a:t>
            </a:r>
            <a:r>
              <a:rPr lang="fr-FR" dirty="0" err="1"/>
              <a:t>with</a:t>
            </a:r>
            <a:r>
              <a:rPr lang="fr-FR" dirty="0"/>
              <a:t> the </a:t>
            </a:r>
            <a:r>
              <a:rPr lang="fr-FR" dirty="0" err="1"/>
              <a:t>understanding</a:t>
            </a:r>
            <a:r>
              <a:rPr lang="fr-FR" dirty="0"/>
              <a:t> of dog </a:t>
            </a:r>
            <a:r>
              <a:rPr lang="fr-FR" dirty="0" err="1"/>
              <a:t>we</a:t>
            </a:r>
            <a:r>
              <a:rPr lang="fr-FR" dirty="0"/>
              <a:t> have. Parents </a:t>
            </a:r>
            <a:r>
              <a:rPr lang="fr-FR" dirty="0" err="1"/>
              <a:t>only</a:t>
            </a:r>
            <a:r>
              <a:rPr lang="fr-FR" dirty="0"/>
              <a:t> </a:t>
            </a:r>
            <a:r>
              <a:rPr lang="fr-FR" dirty="0" err="1"/>
              <a:t>give</a:t>
            </a:r>
            <a:r>
              <a:rPr lang="fr-FR" dirty="0"/>
              <a:t> the label and the </a:t>
            </a:r>
            <a:r>
              <a:rPr lang="fr-FR" dirty="0" err="1"/>
              <a:t>child</a:t>
            </a:r>
            <a:r>
              <a:rPr lang="fr-FR" dirty="0"/>
              <a:t> </a:t>
            </a:r>
            <a:r>
              <a:rPr lang="fr-FR" dirty="0" err="1"/>
              <a:t>generalizes</a:t>
            </a:r>
            <a:r>
              <a:rPr lang="fr-FR" dirty="0"/>
              <a:t> to all </a:t>
            </a:r>
            <a:r>
              <a:rPr lang="fr-FR" dirty="0" err="1"/>
              <a:t>dogs</a:t>
            </a:r>
            <a:endParaRPr lang="fr-FR" dirty="0"/>
          </a:p>
          <a:p>
            <a:pPr marL="171450" lvl="0" indent="-171450" algn="l" rtl="0">
              <a:spcBef>
                <a:spcPts val="0"/>
              </a:spcBef>
              <a:spcAft>
                <a:spcPts val="0"/>
              </a:spcAft>
              <a:buFontTx/>
              <a:buChar char="-"/>
            </a:pPr>
            <a:r>
              <a:rPr lang="fr-FR" dirty="0"/>
              <a:t>Talk about relation </a:t>
            </a:r>
            <a:r>
              <a:rPr lang="fr-FR" dirty="0" err="1"/>
              <a:t>between</a:t>
            </a:r>
            <a:r>
              <a:rPr lang="fr-FR" dirty="0"/>
              <a:t> </a:t>
            </a:r>
            <a:r>
              <a:rPr lang="fr-FR" dirty="0" err="1"/>
              <a:t>dogs</a:t>
            </a:r>
            <a:r>
              <a:rPr lang="fr-FR" dirty="0"/>
              <a:t> and </a:t>
            </a:r>
            <a:r>
              <a:rPr lang="fr-FR" dirty="0" err="1"/>
              <a:t>mice</a:t>
            </a:r>
            <a:r>
              <a:rPr lang="fr-FR" dirty="0"/>
              <a:t> </a:t>
            </a:r>
            <a:r>
              <a:rPr lang="fr-FR" dirty="0" err="1"/>
              <a:t>which</a:t>
            </a:r>
            <a:r>
              <a:rPr lang="fr-FR" dirty="0"/>
              <a:t> </a:t>
            </a:r>
            <a:r>
              <a:rPr lang="fr-FR" dirty="0" err="1"/>
              <a:t>is</a:t>
            </a:r>
            <a:r>
              <a:rPr lang="fr-FR" dirty="0"/>
              <a:t> </a:t>
            </a:r>
            <a:r>
              <a:rPr lang="fr-FR" dirty="0" err="1"/>
              <a:t>ambiguous</a:t>
            </a:r>
            <a:r>
              <a:rPr lang="fr-FR" dirty="0"/>
              <a:t> </a:t>
            </a:r>
            <a:r>
              <a:rPr lang="fr-FR" dirty="0" err="1"/>
              <a:t>because</a:t>
            </a:r>
            <a:r>
              <a:rPr lang="fr-FR" dirty="0"/>
              <a:t> </a:t>
            </a:r>
            <a:r>
              <a:rPr lang="fr-FR" dirty="0" err="1"/>
              <a:t>we</a:t>
            </a:r>
            <a:r>
              <a:rPr lang="fr-FR" dirty="0"/>
              <a:t> </a:t>
            </a:r>
            <a:r>
              <a:rPr lang="fr-FR" dirty="0" err="1"/>
              <a:t>didn’t</a:t>
            </a:r>
            <a:r>
              <a:rPr lang="fr-FR" dirty="0"/>
              <a:t> </a:t>
            </a:r>
            <a:r>
              <a:rPr lang="fr-FR" dirty="0" err="1"/>
              <a:t>internally</a:t>
            </a:r>
            <a:r>
              <a:rPr lang="fr-FR" dirty="0"/>
              <a:t> have one </a:t>
            </a:r>
            <a:r>
              <a:rPr lang="fr-FR" dirty="0" err="1"/>
              <a:t>necessarily</a:t>
            </a:r>
            <a:r>
              <a:rPr lang="fr-FR" dirty="0"/>
              <a:t>. And </a:t>
            </a:r>
            <a:r>
              <a:rPr lang="fr-FR" dirty="0" err="1"/>
              <a:t>this</a:t>
            </a:r>
            <a:r>
              <a:rPr lang="fr-FR" dirty="0"/>
              <a:t> </a:t>
            </a:r>
            <a:r>
              <a:rPr lang="fr-FR" dirty="0" err="1"/>
              <a:t>forms</a:t>
            </a:r>
            <a:r>
              <a:rPr lang="fr-FR" dirty="0"/>
              <a:t> the basis of </a:t>
            </a:r>
            <a:r>
              <a:rPr lang="fr-FR" dirty="0" err="1"/>
              <a:t>what</a:t>
            </a:r>
            <a:r>
              <a:rPr lang="fr-FR" dirty="0"/>
              <a:t> </a:t>
            </a:r>
            <a:r>
              <a:rPr lang="fr-FR" dirty="0" err="1"/>
              <a:t>we</a:t>
            </a:r>
            <a:r>
              <a:rPr lang="fr-FR" dirty="0"/>
              <a:t> </a:t>
            </a:r>
            <a:r>
              <a:rPr lang="fr-FR" dirty="0" err="1"/>
              <a:t>consider</a:t>
            </a:r>
            <a:r>
              <a:rPr lang="fr-FR" dirty="0"/>
              <a:t> normal and </a:t>
            </a:r>
            <a:r>
              <a:rPr lang="fr-FR" dirty="0" err="1"/>
              <a:t>what</a:t>
            </a:r>
            <a:r>
              <a:rPr lang="fr-FR" dirty="0"/>
              <a:t> </a:t>
            </a:r>
            <a:r>
              <a:rPr lang="fr-FR" dirty="0" err="1"/>
              <a:t>is</a:t>
            </a:r>
            <a:r>
              <a:rPr lang="fr-FR" dirty="0"/>
              <a:t> </a:t>
            </a:r>
            <a:r>
              <a:rPr lang="fr-FR" dirty="0" err="1"/>
              <a:t>suprising</a:t>
            </a:r>
            <a:r>
              <a:rPr lang="fr-FR" dirty="0"/>
              <a:t> (cat </a:t>
            </a:r>
            <a:r>
              <a:rPr lang="fr-FR" dirty="0" err="1"/>
              <a:t>playing</a:t>
            </a:r>
            <a:r>
              <a:rPr lang="fr-FR" dirty="0"/>
              <a:t> </a:t>
            </a:r>
            <a:r>
              <a:rPr lang="fr-FR" dirty="0" err="1"/>
              <a:t>with</a:t>
            </a:r>
            <a:r>
              <a:rPr lang="fr-FR" dirty="0"/>
              <a:t> </a:t>
            </a:r>
            <a:r>
              <a:rPr lang="fr-FR" dirty="0" err="1"/>
              <a:t>mice</a:t>
            </a:r>
            <a:r>
              <a:rPr lang="fr-FR" dirty="0"/>
              <a:t>) and (dog </a:t>
            </a:r>
            <a:r>
              <a:rPr lang="fr-FR" dirty="0" err="1"/>
              <a:t>playing</a:t>
            </a:r>
            <a:r>
              <a:rPr lang="fr-FR" dirty="0"/>
              <a:t> </a:t>
            </a:r>
            <a:r>
              <a:rPr lang="fr-FR" dirty="0" err="1"/>
              <a:t>with</a:t>
            </a:r>
            <a:r>
              <a:rPr lang="fr-FR" dirty="0"/>
              <a:t> </a:t>
            </a:r>
            <a:r>
              <a:rPr lang="fr-FR" dirty="0" err="1"/>
              <a:t>mice</a:t>
            </a:r>
            <a:r>
              <a:rPr lang="fr-FR"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702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3868CAD2-BF42-0A39-A4BD-20B45710952E}"/>
            </a:ext>
          </a:extLst>
        </p:cNvPr>
        <p:cNvGrpSpPr/>
        <p:nvPr/>
      </p:nvGrpSpPr>
      <p:grpSpPr>
        <a:xfrm>
          <a:off x="0" y="0"/>
          <a:ext cx="0" cy="0"/>
          <a:chOff x="0" y="0"/>
          <a:chExt cx="0" cy="0"/>
        </a:xfrm>
      </p:grpSpPr>
      <p:sp>
        <p:nvSpPr>
          <p:cNvPr id="79" name="Google Shape;79;gb4e5c1bb18_0_27:notes">
            <a:extLst>
              <a:ext uri="{FF2B5EF4-FFF2-40B4-BE49-F238E27FC236}">
                <a16:creationId xmlns:a16="http://schemas.microsoft.com/office/drawing/2014/main" id="{9BDDC20F-AA20-E1B7-B4A0-161BC5C45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4e5c1bb18_0_27:notes">
            <a:extLst>
              <a:ext uri="{FF2B5EF4-FFF2-40B4-BE49-F238E27FC236}">
                <a16:creationId xmlns:a16="http://schemas.microsoft.com/office/drawing/2014/main" id="{A7A00BF1-91A1-F898-A7FD-C00B8C45C8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r>
              <a:rPr lang="fr-FR" dirty="0" err="1"/>
              <a:t>When</a:t>
            </a:r>
            <a:r>
              <a:rPr lang="fr-FR" dirty="0"/>
              <a:t> relation </a:t>
            </a:r>
            <a:r>
              <a:rPr lang="fr-FR" dirty="0" err="1"/>
              <a:t>is</a:t>
            </a:r>
            <a:r>
              <a:rPr lang="fr-FR" dirty="0"/>
              <a:t> not </a:t>
            </a:r>
            <a:r>
              <a:rPr lang="fr-FR" dirty="0" err="1"/>
              <a:t>clear</a:t>
            </a:r>
            <a:r>
              <a:rPr lang="fr-FR" dirty="0"/>
              <a:t>, the model </a:t>
            </a:r>
            <a:r>
              <a:rPr lang="fr-FR" dirty="0" err="1"/>
              <a:t>makes</a:t>
            </a:r>
            <a:r>
              <a:rPr lang="fr-FR" dirty="0"/>
              <a:t> </a:t>
            </a:r>
            <a:r>
              <a:rPr lang="fr-FR" dirty="0" err="1"/>
              <a:t>errors</a:t>
            </a:r>
            <a:endParaRPr dirty="0"/>
          </a:p>
        </p:txBody>
      </p:sp>
    </p:spTree>
    <p:extLst>
      <p:ext uri="{BB962C8B-B14F-4D97-AF65-F5344CB8AC3E}">
        <p14:creationId xmlns:p14="http://schemas.microsoft.com/office/powerpoint/2010/main" val="4213072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30.png"/><Relationship Id="rId5" Type="http://schemas.openxmlformats.org/officeDocument/2006/relationships/hyperlink" Target="https://github.com/karpathy/minbpe" TargetMode="Externa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mailto:khalafaoui@aivancity.a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55" name="Google Shape;55;p13"/>
          <p:cNvSpPr txBox="1">
            <a:spLocks noGrp="1"/>
          </p:cNvSpPr>
          <p:nvPr>
            <p:ph type="ctrTitle"/>
          </p:nvPr>
        </p:nvSpPr>
        <p:spPr>
          <a:xfrm>
            <a:off x="1173750" y="2634950"/>
            <a:ext cx="8520600" cy="62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3000" b="1" dirty="0">
                <a:solidFill>
                  <a:schemeClr val="lt1"/>
                </a:solidFill>
                <a:latin typeface="Verdana"/>
                <a:ea typeface="Verdana"/>
                <a:cs typeface="Verdana"/>
                <a:sym typeface="Verdana"/>
              </a:rPr>
              <a:t>Future of AI</a:t>
            </a:r>
            <a:endParaRPr sz="3000" b="1" dirty="0">
              <a:solidFill>
                <a:schemeClr val="lt1"/>
              </a:solidFill>
              <a:latin typeface="Verdana"/>
              <a:ea typeface="Verdana"/>
              <a:cs typeface="Verdana"/>
              <a:sym typeface="Verdana"/>
            </a:endParaRPr>
          </a:p>
        </p:txBody>
      </p:sp>
      <p:sp>
        <p:nvSpPr>
          <p:cNvPr id="56" name="Google Shape;56;p13"/>
          <p:cNvSpPr txBox="1">
            <a:spLocks noGrp="1"/>
          </p:cNvSpPr>
          <p:nvPr>
            <p:ph type="subTitle" idx="1"/>
          </p:nvPr>
        </p:nvSpPr>
        <p:spPr>
          <a:xfrm>
            <a:off x="1173750" y="3220900"/>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800" i="1" dirty="0">
                <a:solidFill>
                  <a:schemeClr val="lt1"/>
                </a:solidFill>
                <a:latin typeface="Georgia"/>
                <a:ea typeface="Georgia"/>
                <a:cs typeface="Georgia"/>
                <a:sym typeface="Georgia"/>
              </a:rPr>
              <a:t>Evolution of AI, </a:t>
            </a:r>
            <a:r>
              <a:rPr lang="fr" sz="1800" i="1" dirty="0" err="1">
                <a:solidFill>
                  <a:schemeClr val="lt1"/>
                </a:solidFill>
                <a:latin typeface="Georgia"/>
                <a:ea typeface="Georgia"/>
                <a:cs typeface="Georgia"/>
                <a:sym typeface="Georgia"/>
              </a:rPr>
              <a:t>Hype</a:t>
            </a:r>
            <a:r>
              <a:rPr lang="fr" sz="1800" i="1" dirty="0">
                <a:solidFill>
                  <a:schemeClr val="lt1"/>
                </a:solidFill>
                <a:latin typeface="Georgia"/>
                <a:ea typeface="Georgia"/>
                <a:cs typeface="Georgia"/>
                <a:sym typeface="Georgia"/>
              </a:rPr>
              <a:t> vs Reality, key </a:t>
            </a:r>
            <a:r>
              <a:rPr lang="fr" sz="1800" i="1" dirty="0" err="1">
                <a:solidFill>
                  <a:schemeClr val="lt1"/>
                </a:solidFill>
                <a:latin typeface="Georgia"/>
                <a:ea typeface="Georgia"/>
                <a:cs typeface="Georgia"/>
                <a:sym typeface="Georgia"/>
              </a:rPr>
              <a:t>paradigms</a:t>
            </a:r>
            <a:endParaRPr sz="1800" i="1" dirty="0">
              <a:solidFill>
                <a:schemeClr val="lt1"/>
              </a:solidFill>
              <a:latin typeface="Georgia"/>
              <a:ea typeface="Georgia"/>
              <a:cs typeface="Georgia"/>
              <a:sym typeface="Georgia"/>
            </a:endParaRPr>
          </a:p>
        </p:txBody>
      </p:sp>
      <p:pic>
        <p:nvPicPr>
          <p:cNvPr id="57" name="Google Shape;57;p13"/>
          <p:cNvPicPr preferRelativeResize="0"/>
          <p:nvPr/>
        </p:nvPicPr>
        <p:blipFill>
          <a:blip r:embed="rId4">
            <a:alphaModFix/>
          </a:blip>
          <a:stretch>
            <a:fillRect/>
          </a:stretch>
        </p:blipFill>
        <p:spPr>
          <a:xfrm>
            <a:off x="1218475" y="2274170"/>
            <a:ext cx="1103100" cy="297580"/>
          </a:xfrm>
          <a:prstGeom prst="rect">
            <a:avLst/>
          </a:prstGeom>
          <a:noFill/>
          <a:ln>
            <a:noFill/>
          </a:ln>
        </p:spPr>
      </p:pic>
      <p:sp>
        <p:nvSpPr>
          <p:cNvPr id="58" name="Google Shape;58;p13"/>
          <p:cNvSpPr txBox="1"/>
          <p:nvPr/>
        </p:nvSpPr>
        <p:spPr>
          <a:xfrm>
            <a:off x="1325075" y="2274175"/>
            <a:ext cx="1103100" cy="2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800" b="1" dirty="0">
                <a:solidFill>
                  <a:schemeClr val="lt1"/>
                </a:solidFill>
                <a:latin typeface="Verdana"/>
                <a:ea typeface="Verdana"/>
                <a:cs typeface="Verdana"/>
                <a:sym typeface="Verdana"/>
              </a:rPr>
              <a:t>28/10/2025</a:t>
            </a:r>
            <a:endParaRPr sz="800" b="1" dirty="0">
              <a:solidFill>
                <a:schemeClr val="lt1"/>
              </a:solidFill>
              <a:latin typeface="Verdana"/>
              <a:ea typeface="Verdana"/>
              <a:cs typeface="Verdana"/>
              <a:sym typeface="Verdana"/>
            </a:endParaRPr>
          </a:p>
        </p:txBody>
      </p:sp>
      <p:pic>
        <p:nvPicPr>
          <p:cNvPr id="5" name="Image 4" descr="Une image contenant texte, Police, Graphique, capture d’écran&#10;&#10;Description générée automatiquement">
            <a:extLst>
              <a:ext uri="{FF2B5EF4-FFF2-40B4-BE49-F238E27FC236}">
                <a16:creationId xmlns:a16="http://schemas.microsoft.com/office/drawing/2014/main" id="{DB77CE62-EFDB-64B1-6F14-58BEE5D4FE46}"/>
              </a:ext>
            </a:extLst>
          </p:cNvPr>
          <p:cNvPicPr>
            <a:picLocks noChangeAspect="1"/>
          </p:cNvPicPr>
          <p:nvPr/>
        </p:nvPicPr>
        <p:blipFill>
          <a:blip r:embed="rId5"/>
          <a:stretch>
            <a:fillRect/>
          </a:stretch>
        </p:blipFill>
        <p:spPr>
          <a:xfrm>
            <a:off x="6829052" y="373831"/>
            <a:ext cx="1853046" cy="9442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FB18C27B-8751-B90E-28F1-929ECAFF171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C515165B-5D0C-F6F6-927C-9E498CE300FA}"/>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A749115E-8753-0E57-A3EB-E65CAAD6AC43}"/>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F68D738E-A51D-EA5E-1220-E238C59AD32C}"/>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10</a:t>
            </a:fld>
            <a:endParaRPr lang="fr" i="1" dirty="0">
              <a:solidFill>
                <a:srgbClr val="8F6A21"/>
              </a:solidFill>
            </a:endParaRPr>
          </a:p>
        </p:txBody>
      </p:sp>
      <p:pic>
        <p:nvPicPr>
          <p:cNvPr id="8198" name="Picture 6" descr="Unlock the Future of AI: What Are Foundation Models and Why Are They  Game-Changers? | by Nimisha Singh | AI Mind">
            <a:extLst>
              <a:ext uri="{FF2B5EF4-FFF2-40B4-BE49-F238E27FC236}">
                <a16:creationId xmlns:a16="http://schemas.microsoft.com/office/drawing/2014/main" id="{8B65B7F8-5BA6-7218-BFD5-F2A622C13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4134" y="1009093"/>
            <a:ext cx="6050422" cy="340336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3;p15">
            <a:extLst>
              <a:ext uri="{FF2B5EF4-FFF2-40B4-BE49-F238E27FC236}">
                <a16:creationId xmlns:a16="http://schemas.microsoft.com/office/drawing/2014/main" id="{F76BDE7D-F76C-0CFB-37D6-D533FF04E801}"/>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More relations = Better understanding</a:t>
            </a:r>
          </a:p>
        </p:txBody>
      </p:sp>
    </p:spTree>
    <p:extLst>
      <p:ext uri="{BB962C8B-B14F-4D97-AF65-F5344CB8AC3E}">
        <p14:creationId xmlns:p14="http://schemas.microsoft.com/office/powerpoint/2010/main" val="3732106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72182216-00E3-2D98-E079-DF362DBC68E3}"/>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AA052AA8-77F3-100D-F08A-D740ABBC7617}"/>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7090832E-9DB1-2BBF-1902-A19C3FF928BA}"/>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722ED9A6-11E8-6FD4-11AB-10A6EBF46F0E}"/>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11</a:t>
            </a:fld>
            <a:endParaRPr lang="fr" i="1" dirty="0">
              <a:solidFill>
                <a:srgbClr val="8F6A21"/>
              </a:solidFill>
            </a:endParaRPr>
          </a:p>
        </p:txBody>
      </p:sp>
      <p:sp>
        <p:nvSpPr>
          <p:cNvPr id="6" name="Google Shape;83;p15">
            <a:extLst>
              <a:ext uri="{FF2B5EF4-FFF2-40B4-BE49-F238E27FC236}">
                <a16:creationId xmlns:a16="http://schemas.microsoft.com/office/drawing/2014/main" id="{C2A00C1A-885F-902D-BDCF-CF8163701997}"/>
              </a:ext>
            </a:extLst>
          </p:cNvPr>
          <p:cNvSpPr txBox="1">
            <a:spLocks/>
          </p:cNvSpPr>
          <p:nvPr/>
        </p:nvSpPr>
        <p:spPr>
          <a:xfrm>
            <a:off x="2433167" y="1946550"/>
            <a:ext cx="4277666"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Why did it take so long?</a:t>
            </a:r>
          </a:p>
        </p:txBody>
      </p:sp>
    </p:spTree>
    <p:extLst>
      <p:ext uri="{BB962C8B-B14F-4D97-AF65-F5344CB8AC3E}">
        <p14:creationId xmlns:p14="http://schemas.microsoft.com/office/powerpoint/2010/main" val="409613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A1FCEE9C-8AA1-17C3-7E2C-7573A24D1B33}"/>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483E6F71-5C29-EB43-8B34-DE359D2519F2}"/>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76BD34A6-2F5E-527C-D02A-B8445975369D}"/>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97C07EEB-62E4-D0C2-4036-95F2BBBD590C}"/>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12</a:t>
            </a:fld>
            <a:endParaRPr lang="fr" i="1" dirty="0">
              <a:solidFill>
                <a:srgbClr val="8F6A21"/>
              </a:solidFill>
            </a:endParaRPr>
          </a:p>
        </p:txBody>
      </p:sp>
      <p:sp>
        <p:nvSpPr>
          <p:cNvPr id="6" name="Google Shape;83;p15">
            <a:extLst>
              <a:ext uri="{FF2B5EF4-FFF2-40B4-BE49-F238E27FC236}">
                <a16:creationId xmlns:a16="http://schemas.microsoft.com/office/drawing/2014/main" id="{64EBC012-487C-3A4E-B1E0-A9FAB64637C5}"/>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Why did it take so long?</a:t>
            </a:r>
          </a:p>
        </p:txBody>
      </p:sp>
      <p:sp>
        <p:nvSpPr>
          <p:cNvPr id="5" name="Google Shape;68;p14">
            <a:extLst>
              <a:ext uri="{FF2B5EF4-FFF2-40B4-BE49-F238E27FC236}">
                <a16:creationId xmlns:a16="http://schemas.microsoft.com/office/drawing/2014/main" id="{94E01AC3-DFFE-147C-734E-B6F4FCC77040}"/>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Learning vs Designing</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Chaos vs Order</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Top-down vs Bottom-up</a:t>
            </a:r>
          </a:p>
          <a:p>
            <a:endParaRPr lang="en-US" sz="1200" dirty="0">
              <a:solidFill>
                <a:srgbClr val="576182"/>
              </a:solidFill>
              <a:latin typeface="Verdana"/>
              <a:ea typeface="Verdana"/>
              <a:cs typeface="Verdana"/>
            </a:endParaRP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spTree>
    <p:extLst>
      <p:ext uri="{BB962C8B-B14F-4D97-AF65-F5344CB8AC3E}">
        <p14:creationId xmlns:p14="http://schemas.microsoft.com/office/powerpoint/2010/main" val="1411828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A9B3C222-41A4-1DAD-37DB-B8EC1E856EFC}"/>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9FFF6B6B-BDC4-D1B3-EB38-B3F2DDD98205}"/>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6F4914AD-73F4-8FC3-8ABC-5F9731D37A8F}"/>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DC45FF36-EA24-55CD-5666-503A2B91DD66}"/>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13</a:t>
            </a:fld>
            <a:endParaRPr lang="fr" i="1" dirty="0">
              <a:solidFill>
                <a:srgbClr val="8F6A21"/>
              </a:solidFill>
            </a:endParaRPr>
          </a:p>
        </p:txBody>
      </p:sp>
      <p:sp>
        <p:nvSpPr>
          <p:cNvPr id="6" name="Google Shape;83;p15">
            <a:extLst>
              <a:ext uri="{FF2B5EF4-FFF2-40B4-BE49-F238E27FC236}">
                <a16:creationId xmlns:a16="http://schemas.microsoft.com/office/drawing/2014/main" id="{F3DDEDB8-420D-F681-E041-865B8825AD70}"/>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Why aren’t we better at finding order &amp; math?</a:t>
            </a:r>
          </a:p>
        </p:txBody>
      </p:sp>
      <p:sp>
        <p:nvSpPr>
          <p:cNvPr id="5" name="Google Shape;68;p14">
            <a:extLst>
              <a:ext uri="{FF2B5EF4-FFF2-40B4-BE49-F238E27FC236}">
                <a16:creationId xmlns:a16="http://schemas.microsoft.com/office/drawing/2014/main" id="{9CC2BEB1-5275-C34B-0D33-238272089970}"/>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In a bottom-up world of chaos, math is not that useful.</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Instead intuition, flexibility and speed are useful</a:t>
            </a:r>
          </a:p>
          <a:p>
            <a:endParaRPr lang="en-US" sz="1200" dirty="0">
              <a:solidFill>
                <a:srgbClr val="576182"/>
              </a:solidFill>
              <a:latin typeface="Verdana"/>
              <a:ea typeface="Verdana"/>
              <a:cs typeface="Verdana"/>
            </a:endParaRP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spTree>
    <p:extLst>
      <p:ext uri="{BB962C8B-B14F-4D97-AF65-F5344CB8AC3E}">
        <p14:creationId xmlns:p14="http://schemas.microsoft.com/office/powerpoint/2010/main" val="352426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665AE331-5FAA-F35B-7658-1BA14A1602C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F21895D8-E1E8-41D3-ED92-FC868712C464}"/>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095AAE86-349F-DD2D-3CDC-9B800B4DE234}"/>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693D1344-4750-14F4-0A81-8B00C036DE8A}"/>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14</a:t>
            </a:fld>
            <a:endParaRPr lang="fr" i="1" dirty="0">
              <a:solidFill>
                <a:srgbClr val="8F6A21"/>
              </a:solidFill>
            </a:endParaRPr>
          </a:p>
        </p:txBody>
      </p:sp>
      <p:sp>
        <p:nvSpPr>
          <p:cNvPr id="6" name="Google Shape;83;p15">
            <a:extLst>
              <a:ext uri="{FF2B5EF4-FFF2-40B4-BE49-F238E27FC236}">
                <a16:creationId xmlns:a16="http://schemas.microsoft.com/office/drawing/2014/main" id="{D474A67A-8EBF-FE64-72B5-729E4F97B27E}"/>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What instruments can learn from chaos?</a:t>
            </a:r>
          </a:p>
        </p:txBody>
      </p:sp>
      <p:sp>
        <p:nvSpPr>
          <p:cNvPr id="5" name="Google Shape;68;p14">
            <a:extLst>
              <a:ext uri="{FF2B5EF4-FFF2-40B4-BE49-F238E27FC236}">
                <a16:creationId xmlns:a16="http://schemas.microsoft.com/office/drawing/2014/main" id="{F613D0BE-BD2F-8FD8-0591-00BD6FAA7ECD}"/>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Human brain</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Neural networks</a:t>
            </a:r>
          </a:p>
          <a:p>
            <a:endParaRPr lang="en-US" sz="1200" dirty="0">
              <a:solidFill>
                <a:srgbClr val="576182"/>
              </a:solidFill>
              <a:latin typeface="Verdana"/>
              <a:ea typeface="Verdana"/>
              <a:cs typeface="Verdana"/>
            </a:endParaRP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spTree>
    <p:extLst>
      <p:ext uri="{BB962C8B-B14F-4D97-AF65-F5344CB8AC3E}">
        <p14:creationId xmlns:p14="http://schemas.microsoft.com/office/powerpoint/2010/main" val="128227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B6917E81-201F-623C-2989-29DDE33E0880}"/>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89FD830E-0183-54E4-3925-E2E6B7AD917D}"/>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F35A2462-7ED7-E7FF-DF07-9D98CDC39DDF}"/>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423C4227-C468-7934-B090-5B6377EA33C0}"/>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15</a:t>
            </a:fld>
            <a:endParaRPr lang="fr" i="1" dirty="0">
              <a:solidFill>
                <a:srgbClr val="8F6A21"/>
              </a:solidFill>
            </a:endParaRPr>
          </a:p>
        </p:txBody>
      </p:sp>
      <p:sp>
        <p:nvSpPr>
          <p:cNvPr id="6" name="Google Shape;83;p15">
            <a:extLst>
              <a:ext uri="{FF2B5EF4-FFF2-40B4-BE49-F238E27FC236}">
                <a16:creationId xmlns:a16="http://schemas.microsoft.com/office/drawing/2014/main" id="{05E246E8-855E-6DC3-2E84-DA1ABA453F80}"/>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But how do we make it learn from chaos?</a:t>
            </a:r>
          </a:p>
        </p:txBody>
      </p:sp>
      <p:sp>
        <p:nvSpPr>
          <p:cNvPr id="5" name="Google Shape;68;p14">
            <a:extLst>
              <a:ext uri="{FF2B5EF4-FFF2-40B4-BE49-F238E27FC236}">
                <a16:creationId xmlns:a16="http://schemas.microsoft.com/office/drawing/2014/main" id="{2155D962-047F-361A-E422-68524EDA6FCF}"/>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Isolating and structuring the world (supervised learning), but:</a:t>
            </a:r>
          </a:p>
          <a:p>
            <a:pPr marL="1090613" lvl="1" indent="-171450">
              <a:buFont typeface="Wingdings" pitchFamily="2" charset="2"/>
              <a:buChar char="v"/>
            </a:pPr>
            <a:r>
              <a:rPr lang="en-US" sz="1200" dirty="0">
                <a:solidFill>
                  <a:srgbClr val="576182"/>
                </a:solidFill>
                <a:latin typeface="Verdana"/>
                <a:ea typeface="Verdana"/>
                <a:cs typeface="Verdana"/>
              </a:rPr>
              <a:t>Scales with labels</a:t>
            </a:r>
          </a:p>
          <a:p>
            <a:pPr marL="1090613" lvl="1" indent="-171450">
              <a:buFont typeface="Wingdings" pitchFamily="2" charset="2"/>
              <a:buChar char="v"/>
            </a:pPr>
            <a:r>
              <a:rPr lang="en-US" sz="1200" dirty="0">
                <a:solidFill>
                  <a:srgbClr val="576182"/>
                </a:solidFill>
                <a:latin typeface="Verdana"/>
                <a:ea typeface="Verdana"/>
                <a:cs typeface="Verdana"/>
              </a:rPr>
              <a:t>Limited by human experts</a:t>
            </a:r>
          </a:p>
          <a:p>
            <a:pPr marL="1090613" lvl="1" indent="-171450">
              <a:buFont typeface="Wingdings" pitchFamily="2" charset="2"/>
              <a:buChar char="v"/>
            </a:pPr>
            <a:r>
              <a:rPr lang="en-US" sz="1200" dirty="0">
                <a:solidFill>
                  <a:srgbClr val="576182"/>
                </a:solidFill>
                <a:latin typeface="Verdana"/>
                <a:ea typeface="Verdana"/>
                <a:cs typeface="Verdana"/>
              </a:rPr>
              <a:t>Can everything be labeled?</a:t>
            </a:r>
          </a:p>
          <a:p>
            <a:pPr marL="1090613" lvl="1" indent="-171450">
              <a:buFont typeface="Wingdings" pitchFamily="2" charset="2"/>
              <a:buChar char="v"/>
            </a:pPr>
            <a:r>
              <a:rPr lang="en-US" sz="1200" dirty="0">
                <a:solidFill>
                  <a:srgbClr val="576182"/>
                </a:solidFill>
                <a:latin typeface="Verdana"/>
                <a:ea typeface="Verdana"/>
                <a:cs typeface="Verdana"/>
              </a:rPr>
              <a:t>Doesn’t generalize</a:t>
            </a:r>
          </a:p>
          <a:p>
            <a:pPr marL="171450" lvl="1"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Learning guided by ultimate goals (reinforcement learning), but:</a:t>
            </a:r>
          </a:p>
          <a:p>
            <a:pPr marL="1090613" lvl="1" indent="-171450">
              <a:buFont typeface="Wingdings" pitchFamily="2" charset="2"/>
              <a:buChar char="v"/>
            </a:pPr>
            <a:r>
              <a:rPr lang="en-US" sz="1200" dirty="0">
                <a:solidFill>
                  <a:srgbClr val="576182"/>
                </a:solidFill>
                <a:latin typeface="Verdana"/>
                <a:ea typeface="Verdana"/>
                <a:cs typeface="Verdana"/>
              </a:rPr>
              <a:t>Feedback might be long before optimizing</a:t>
            </a:r>
          </a:p>
          <a:p>
            <a:pPr marL="1090613" lvl="1" indent="-171450">
              <a:buFont typeface="Wingdings" pitchFamily="2" charset="2"/>
              <a:buChar char="v"/>
            </a:pPr>
            <a:r>
              <a:rPr lang="en-US" sz="1200" dirty="0">
                <a:solidFill>
                  <a:srgbClr val="576182"/>
                </a:solidFill>
                <a:latin typeface="Verdana"/>
                <a:ea typeface="Verdana"/>
                <a:cs typeface="Verdana"/>
              </a:rPr>
              <a:t>As a blank slate, where do you start</a:t>
            </a:r>
          </a:p>
          <a:p>
            <a:pPr marL="171450" indent="-171450">
              <a:buFont typeface="Wingdings" pitchFamily="2" charset="2"/>
              <a:buChar char="v"/>
            </a:pPr>
            <a:endParaRPr lang="en-US" sz="1200" dirty="0">
              <a:solidFill>
                <a:srgbClr val="576182"/>
              </a:solidFill>
              <a:latin typeface="Verdana"/>
              <a:ea typeface="Verdana"/>
              <a:cs typeface="Verdana"/>
            </a:endParaRPr>
          </a:p>
          <a:p>
            <a:endParaRPr lang="en-US" sz="1200" dirty="0">
              <a:solidFill>
                <a:srgbClr val="576182"/>
              </a:solidFill>
              <a:latin typeface="Verdana"/>
              <a:ea typeface="Verdana"/>
              <a:cs typeface="Verdana"/>
            </a:endParaRP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pic>
        <p:nvPicPr>
          <p:cNvPr id="11266" name="Picture 2" descr="Dog or Muffin? : r/funny">
            <a:extLst>
              <a:ext uri="{FF2B5EF4-FFF2-40B4-BE49-F238E27FC236}">
                <a16:creationId xmlns:a16="http://schemas.microsoft.com/office/drawing/2014/main" id="{3BB73301-51D6-B3DD-1076-88D27EB34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902" y="1118361"/>
            <a:ext cx="2098454" cy="20460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E764A2-F3F4-C8A4-34D0-98E57D0FDA78}"/>
              </a:ext>
            </a:extLst>
          </p:cNvPr>
          <p:cNvSpPr txBox="1"/>
          <p:nvPr/>
        </p:nvSpPr>
        <p:spPr>
          <a:xfrm>
            <a:off x="6537924" y="3194502"/>
            <a:ext cx="1458410" cy="276999"/>
          </a:xfrm>
          <a:prstGeom prst="rect">
            <a:avLst/>
          </a:prstGeom>
          <a:noFill/>
        </p:spPr>
        <p:txBody>
          <a:bodyPr wrap="square" rtlCol="0">
            <a:spAutoFit/>
          </a:bodyPr>
          <a:lstStyle/>
          <a:p>
            <a:r>
              <a:rPr lang="en-US" sz="1200" dirty="0">
                <a:solidFill>
                  <a:srgbClr val="576182"/>
                </a:solidFill>
                <a:latin typeface="Verdana"/>
                <a:ea typeface="Verdana"/>
                <a:cs typeface="Verdana"/>
              </a:rPr>
              <a:t>Dog or Muffin?</a:t>
            </a:r>
          </a:p>
        </p:txBody>
      </p:sp>
    </p:spTree>
    <p:extLst>
      <p:ext uri="{BB962C8B-B14F-4D97-AF65-F5344CB8AC3E}">
        <p14:creationId xmlns:p14="http://schemas.microsoft.com/office/powerpoint/2010/main" val="599432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657D6551-8C3B-1D14-9075-CD05B8924A5E}"/>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A587CCFE-61AD-858D-D6C0-4D5A55CC38C2}"/>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2B46E614-79A0-5576-5002-56CB7F57F89C}"/>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EE44CECE-1768-D454-3D22-22B54D763898}"/>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16</a:t>
            </a:fld>
            <a:endParaRPr lang="fr" i="1" dirty="0">
              <a:solidFill>
                <a:srgbClr val="8F6A21"/>
              </a:solidFill>
            </a:endParaRPr>
          </a:p>
        </p:txBody>
      </p:sp>
      <p:sp>
        <p:nvSpPr>
          <p:cNvPr id="8" name="Google Shape;83;p15">
            <a:extLst>
              <a:ext uri="{FF2B5EF4-FFF2-40B4-BE49-F238E27FC236}">
                <a16:creationId xmlns:a16="http://schemas.microsoft.com/office/drawing/2014/main" id="{A33434A3-3899-2E2C-7F22-FE9ED5E6D474}"/>
              </a:ext>
            </a:extLst>
          </p:cNvPr>
          <p:cNvSpPr txBox="1">
            <a:spLocks/>
          </p:cNvSpPr>
          <p:nvPr/>
        </p:nvSpPr>
        <p:spPr>
          <a:xfrm>
            <a:off x="1750695" y="1946550"/>
            <a:ext cx="5642609"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We need a basic model of the world achieved by just observing it</a:t>
            </a:r>
          </a:p>
        </p:txBody>
      </p:sp>
    </p:spTree>
    <p:extLst>
      <p:ext uri="{BB962C8B-B14F-4D97-AF65-F5344CB8AC3E}">
        <p14:creationId xmlns:p14="http://schemas.microsoft.com/office/powerpoint/2010/main" val="1195742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57B60FC2-0B32-0EBD-E0EB-E05B902C24B1}"/>
            </a:ext>
          </a:extLst>
        </p:cNvPr>
        <p:cNvGrpSpPr/>
        <p:nvPr/>
      </p:nvGrpSpPr>
      <p:grpSpPr>
        <a:xfrm>
          <a:off x="0" y="0"/>
          <a:ext cx="0" cy="0"/>
          <a:chOff x="0" y="0"/>
          <a:chExt cx="0" cy="0"/>
        </a:xfrm>
      </p:grpSpPr>
      <p:sp>
        <p:nvSpPr>
          <p:cNvPr id="83" name="Google Shape;83;p15">
            <a:extLst>
              <a:ext uri="{FF2B5EF4-FFF2-40B4-BE49-F238E27FC236}">
                <a16:creationId xmlns:a16="http://schemas.microsoft.com/office/drawing/2014/main" id="{F854B106-762D-F1A9-EE8F-7FAC01D88D56}"/>
              </a:ext>
            </a:extLst>
          </p:cNvPr>
          <p:cNvSpPr txBox="1">
            <a:spLocks noGrp="1"/>
          </p:cNvSpPr>
          <p:nvPr>
            <p:ph type="ctrTitle" idx="4294967295"/>
          </p:nvPr>
        </p:nvSpPr>
        <p:spPr>
          <a:xfrm>
            <a:off x="676275" y="493161"/>
            <a:ext cx="8520600" cy="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Meaning</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is</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defined</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by the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company</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it</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keeps</a:t>
            </a:r>
            <a:endParaRPr sz="2600" b="1" dirty="0">
              <a:solidFill>
                <a:srgbClr val="576182"/>
              </a:solidFill>
              <a:latin typeface="FUTURA MEDIUM" panose="020B0602020204020303" pitchFamily="34" charset="-79"/>
              <a:ea typeface="Verdana"/>
              <a:cs typeface="FUTURA MEDIUM" panose="020B0602020204020303" pitchFamily="34" charset="-79"/>
              <a:sym typeface="Verdana"/>
            </a:endParaRPr>
          </a:p>
        </p:txBody>
      </p:sp>
      <p:sp>
        <p:nvSpPr>
          <p:cNvPr id="87" name="Google Shape;87;p15">
            <a:extLst>
              <a:ext uri="{FF2B5EF4-FFF2-40B4-BE49-F238E27FC236}">
                <a16:creationId xmlns:a16="http://schemas.microsoft.com/office/drawing/2014/main" id="{9B9BC5DE-D7C9-3C58-5611-B724220675E4}"/>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pic>
        <p:nvPicPr>
          <p:cNvPr id="3" name="Image 2" descr="Une image contenant texte, Police, Graphique, capture d’écran&#10;&#10;Description générée automatiquement">
            <a:extLst>
              <a:ext uri="{FF2B5EF4-FFF2-40B4-BE49-F238E27FC236}">
                <a16:creationId xmlns:a16="http://schemas.microsoft.com/office/drawing/2014/main" id="{59A77AFE-F8C4-0FA4-D39F-AD7BA0EE9E3B}"/>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4" name="Slide Number Placeholder 3">
            <a:extLst>
              <a:ext uri="{FF2B5EF4-FFF2-40B4-BE49-F238E27FC236}">
                <a16:creationId xmlns:a16="http://schemas.microsoft.com/office/drawing/2014/main" id="{E92ED65B-3B3A-F8D2-FAAA-F99CDC3FF9AB}"/>
              </a:ext>
            </a:extLst>
          </p:cNvPr>
          <p:cNvSpPr>
            <a:spLocks noGrp="1"/>
          </p:cNvSpPr>
          <p:nvPr>
            <p:ph type="sldNum" idx="12"/>
          </p:nvPr>
        </p:nvSpPr>
        <p:spPr>
          <a:xfrm>
            <a:off x="1632679" y="4574246"/>
            <a:ext cx="324307"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17</a:t>
            </a:fld>
            <a:endParaRPr lang="fr" i="1" dirty="0">
              <a:solidFill>
                <a:srgbClr val="8F6A21"/>
              </a:solidFill>
            </a:endParaRPr>
          </a:p>
        </p:txBody>
      </p:sp>
      <p:pic>
        <p:nvPicPr>
          <p:cNvPr id="5" name="Picture 2" descr="Baby Walking First Steps: Over 1,640 Royalty-Free Licensable Stock  Illustrations &amp; Drawings | Shutterstock">
            <a:extLst>
              <a:ext uri="{FF2B5EF4-FFF2-40B4-BE49-F238E27FC236}">
                <a16:creationId xmlns:a16="http://schemas.microsoft.com/office/drawing/2014/main" id="{EA75ADE5-4084-DB99-6E9C-8E10E5471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2814" y="1226916"/>
            <a:ext cx="2598371" cy="2898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g Isolated Leash: Over 15,968 Royalty ...">
            <a:extLst>
              <a:ext uri="{FF2B5EF4-FFF2-40B4-BE49-F238E27FC236}">
                <a16:creationId xmlns:a16="http://schemas.microsoft.com/office/drawing/2014/main" id="{26C4E9C2-8F85-F059-F3BE-851A167011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630" y="2743003"/>
            <a:ext cx="1971312" cy="16873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t Sleeping Stock Illustrations ...">
            <a:extLst>
              <a:ext uri="{FF2B5EF4-FFF2-40B4-BE49-F238E27FC236}">
                <a16:creationId xmlns:a16="http://schemas.microsoft.com/office/drawing/2014/main" id="{70144A8C-2D4A-EEAA-1DA6-A19CB6D90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490" y="1288620"/>
            <a:ext cx="1382451" cy="13824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340+ Dog Frisbee Stock Illustrations ...">
            <a:extLst>
              <a:ext uri="{FF2B5EF4-FFF2-40B4-BE49-F238E27FC236}">
                <a16:creationId xmlns:a16="http://schemas.microsoft.com/office/drawing/2014/main" id="{A7E2D093-2AE6-E1FF-91A4-7A3B5949A6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8607" y="1288620"/>
            <a:ext cx="1971313" cy="137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23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388B071E-25A6-FB48-F4C4-53F2AE18672A}"/>
            </a:ext>
          </a:extLst>
        </p:cNvPr>
        <p:cNvGrpSpPr/>
        <p:nvPr/>
      </p:nvGrpSpPr>
      <p:grpSpPr>
        <a:xfrm>
          <a:off x="0" y="0"/>
          <a:ext cx="0" cy="0"/>
          <a:chOff x="0" y="0"/>
          <a:chExt cx="0" cy="0"/>
        </a:xfrm>
      </p:grpSpPr>
      <p:sp>
        <p:nvSpPr>
          <p:cNvPr id="87" name="Google Shape;87;p15">
            <a:extLst>
              <a:ext uri="{FF2B5EF4-FFF2-40B4-BE49-F238E27FC236}">
                <a16:creationId xmlns:a16="http://schemas.microsoft.com/office/drawing/2014/main" id="{642A982F-209B-E83B-789F-F97C6BA4F68E}"/>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pic>
        <p:nvPicPr>
          <p:cNvPr id="3" name="Image 2" descr="Une image contenant texte, Police, Graphique, capture d’écran&#10;&#10;Description générée automatiquement">
            <a:extLst>
              <a:ext uri="{FF2B5EF4-FFF2-40B4-BE49-F238E27FC236}">
                <a16:creationId xmlns:a16="http://schemas.microsoft.com/office/drawing/2014/main" id="{58A83867-9B97-E925-3093-B9DA78C743C9}"/>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4" name="Slide Number Placeholder 3">
            <a:extLst>
              <a:ext uri="{FF2B5EF4-FFF2-40B4-BE49-F238E27FC236}">
                <a16:creationId xmlns:a16="http://schemas.microsoft.com/office/drawing/2014/main" id="{969A3B86-DB1A-501A-F34D-F4227FC60275}"/>
              </a:ext>
            </a:extLst>
          </p:cNvPr>
          <p:cNvSpPr>
            <a:spLocks noGrp="1"/>
          </p:cNvSpPr>
          <p:nvPr>
            <p:ph type="sldNum" idx="12"/>
          </p:nvPr>
        </p:nvSpPr>
        <p:spPr>
          <a:xfrm>
            <a:off x="1632679" y="4574246"/>
            <a:ext cx="324307"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18</a:t>
            </a:fld>
            <a:endParaRPr lang="fr" i="1" dirty="0">
              <a:solidFill>
                <a:srgbClr val="8F6A21"/>
              </a:solidFill>
            </a:endParaRPr>
          </a:p>
        </p:txBody>
      </p:sp>
      <p:pic>
        <p:nvPicPr>
          <p:cNvPr id="1032" name="Picture 8" descr="A Guide to the Evolution of AI - Concentrix">
            <a:extLst>
              <a:ext uri="{FF2B5EF4-FFF2-40B4-BE49-F238E27FC236}">
                <a16:creationId xmlns:a16="http://schemas.microsoft.com/office/drawing/2014/main" id="{1125BD2E-A2A4-E12A-C93F-457457508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8600"/>
            <a:ext cx="8229600" cy="420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723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4186737-1562-32F8-1106-92960584F96D}"/>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EEDE7EF3-CBD2-AC5B-A3B1-F1D64FD2392C}"/>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99642608-129A-F540-BFE9-62F58A0E0937}"/>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206D8094-53C2-99B6-3C02-E7F3589B13DF}"/>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19</a:t>
            </a:fld>
            <a:endParaRPr lang="fr" i="1" dirty="0">
              <a:solidFill>
                <a:srgbClr val="8F6A21"/>
              </a:solidFill>
            </a:endParaRPr>
          </a:p>
        </p:txBody>
      </p:sp>
      <p:sp>
        <p:nvSpPr>
          <p:cNvPr id="8" name="Google Shape;83;p15">
            <a:extLst>
              <a:ext uri="{FF2B5EF4-FFF2-40B4-BE49-F238E27FC236}">
                <a16:creationId xmlns:a16="http://schemas.microsoft.com/office/drawing/2014/main" id="{8CF859C4-D493-202E-BDE4-34A5CF8E5805}"/>
              </a:ext>
            </a:extLst>
          </p:cNvPr>
          <p:cNvSpPr txBox="1">
            <a:spLocks/>
          </p:cNvSpPr>
          <p:nvPr/>
        </p:nvSpPr>
        <p:spPr>
          <a:xfrm>
            <a:off x="2900941" y="2266950"/>
            <a:ext cx="3342118"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AI, hype or reality?</a:t>
            </a:r>
          </a:p>
        </p:txBody>
      </p:sp>
    </p:spTree>
    <p:extLst>
      <p:ext uri="{BB962C8B-B14F-4D97-AF65-F5344CB8AC3E}">
        <p14:creationId xmlns:p14="http://schemas.microsoft.com/office/powerpoint/2010/main" val="427990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FA96D363-D4CE-56A4-4D27-AD266D5834EC}"/>
            </a:ext>
          </a:extLst>
        </p:cNvPr>
        <p:cNvGrpSpPr/>
        <p:nvPr/>
      </p:nvGrpSpPr>
      <p:grpSpPr>
        <a:xfrm>
          <a:off x="0" y="0"/>
          <a:ext cx="0" cy="0"/>
          <a:chOff x="0" y="0"/>
          <a:chExt cx="0" cy="0"/>
        </a:xfrm>
      </p:grpSpPr>
      <p:sp>
        <p:nvSpPr>
          <p:cNvPr id="83" name="Google Shape;83;p15">
            <a:extLst>
              <a:ext uri="{FF2B5EF4-FFF2-40B4-BE49-F238E27FC236}">
                <a16:creationId xmlns:a16="http://schemas.microsoft.com/office/drawing/2014/main" id="{639A564B-C88C-83FC-83B7-862F7103FA41}"/>
              </a:ext>
            </a:extLst>
          </p:cNvPr>
          <p:cNvSpPr txBox="1">
            <a:spLocks noGrp="1"/>
          </p:cNvSpPr>
          <p:nvPr>
            <p:ph type="ctrTitle" idx="4294967295"/>
          </p:nvPr>
        </p:nvSpPr>
        <p:spPr>
          <a:xfrm>
            <a:off x="676275" y="493161"/>
            <a:ext cx="8520600" cy="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Course plan</a:t>
            </a:r>
            <a:endParaRPr sz="2600" b="1" dirty="0">
              <a:solidFill>
                <a:srgbClr val="576182"/>
              </a:solidFill>
              <a:latin typeface="FUTURA MEDIUM" panose="020B0602020204020303" pitchFamily="34" charset="-79"/>
              <a:ea typeface="Verdana"/>
              <a:cs typeface="FUTURA MEDIUM" panose="020B0602020204020303" pitchFamily="34" charset="-79"/>
              <a:sym typeface="Verdana"/>
            </a:endParaRPr>
          </a:p>
        </p:txBody>
      </p:sp>
      <p:sp>
        <p:nvSpPr>
          <p:cNvPr id="87" name="Google Shape;87;p15">
            <a:extLst>
              <a:ext uri="{FF2B5EF4-FFF2-40B4-BE49-F238E27FC236}">
                <a16:creationId xmlns:a16="http://schemas.microsoft.com/office/drawing/2014/main" id="{5A36C85C-609B-CBEF-C9B1-C8E803044851}"/>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pic>
        <p:nvPicPr>
          <p:cNvPr id="3" name="Image 2" descr="Une image contenant texte, Police, Graphique, capture d’écran&#10;&#10;Description générée automatiquement">
            <a:extLst>
              <a:ext uri="{FF2B5EF4-FFF2-40B4-BE49-F238E27FC236}">
                <a16:creationId xmlns:a16="http://schemas.microsoft.com/office/drawing/2014/main" id="{DC5DBC7D-E98A-ED93-49F2-D5C752C09C25}"/>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68;p14">
            <a:extLst>
              <a:ext uri="{FF2B5EF4-FFF2-40B4-BE49-F238E27FC236}">
                <a16:creationId xmlns:a16="http://schemas.microsoft.com/office/drawing/2014/main" id="{1E86733B-1A68-DCB5-FD50-21716ACCF01D}"/>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Road to future of AI: Evolution of AI, Research frontiers, Hype vs Reality, Key paradigms.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AI super intelligence &amp; consciousness/sentience.</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Generative AI for creativity: multimodal generation, creative industries, risks and biases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AI in education &amp; society</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﻿﻿AI in science &amp; industry: material science, protein folding</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Future computing paradigms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Quantum Machine Learning</a:t>
            </a:r>
          </a:p>
          <a:p>
            <a:endParaRPr lang="en-US" sz="1200" dirty="0">
              <a:solidFill>
                <a:srgbClr val="576182"/>
              </a:solidFill>
              <a:latin typeface="Verdana"/>
              <a:ea typeface="Verdana"/>
              <a:cs typeface="Verdana"/>
            </a:endParaRP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sp>
        <p:nvSpPr>
          <p:cNvPr id="4" name="Slide Number Placeholder 3">
            <a:extLst>
              <a:ext uri="{FF2B5EF4-FFF2-40B4-BE49-F238E27FC236}">
                <a16:creationId xmlns:a16="http://schemas.microsoft.com/office/drawing/2014/main" id="{7F98AE9D-78C1-0369-FC55-F13F83B828F4}"/>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a:t>
            </a:fld>
            <a:endParaRPr lang="fr" i="1" dirty="0">
              <a:solidFill>
                <a:srgbClr val="8F6A21"/>
              </a:solidFill>
            </a:endParaRPr>
          </a:p>
        </p:txBody>
      </p:sp>
    </p:spTree>
    <p:extLst>
      <p:ext uri="{BB962C8B-B14F-4D97-AF65-F5344CB8AC3E}">
        <p14:creationId xmlns:p14="http://schemas.microsoft.com/office/powerpoint/2010/main" val="1424290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542D1DD6-4DEE-D063-8A54-FB43C181915A}"/>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D899F35F-D1D4-762C-1613-62392320EB83}"/>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3A24A8F8-9AE7-6637-0316-1C5E402FE021}"/>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E9DFCF4F-3434-5560-63CF-95A3F21260CF}"/>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20</a:t>
            </a:fld>
            <a:endParaRPr lang="fr" i="1" dirty="0">
              <a:solidFill>
                <a:srgbClr val="8F6A21"/>
              </a:solidFill>
            </a:endParaRPr>
          </a:p>
        </p:txBody>
      </p:sp>
      <p:sp>
        <p:nvSpPr>
          <p:cNvPr id="6" name="Google Shape;83;p15">
            <a:extLst>
              <a:ext uri="{FF2B5EF4-FFF2-40B4-BE49-F238E27FC236}">
                <a16:creationId xmlns:a16="http://schemas.microsoft.com/office/drawing/2014/main" id="{B972393E-B08B-5489-2A8A-4D10494E4CB5}"/>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Problem with AI-First thinking</a:t>
            </a:r>
          </a:p>
        </p:txBody>
      </p:sp>
      <p:sp>
        <p:nvSpPr>
          <p:cNvPr id="5" name="Google Shape;68;p14">
            <a:extLst>
              <a:ext uri="{FF2B5EF4-FFF2-40B4-BE49-F238E27FC236}">
                <a16:creationId xmlns:a16="http://schemas.microsoft.com/office/drawing/2014/main" id="{2EA91F7C-D0DD-7FB1-F02A-7BE59A69E422}"/>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Misunderstanding AI capabilities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Overlooking Simpler Solutions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Neglecting ethical considerations</a:t>
            </a:r>
          </a:p>
          <a:p>
            <a:endParaRPr lang="en-US" sz="1200" dirty="0">
              <a:solidFill>
                <a:srgbClr val="576182"/>
              </a:solidFill>
              <a:latin typeface="Verdana"/>
              <a:ea typeface="Verdana"/>
              <a:cs typeface="Verdana"/>
            </a:endParaRP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spTree>
    <p:extLst>
      <p:ext uri="{BB962C8B-B14F-4D97-AF65-F5344CB8AC3E}">
        <p14:creationId xmlns:p14="http://schemas.microsoft.com/office/powerpoint/2010/main" val="4072012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6DA389C4-252D-F724-2C2B-1C4EFBD6F840}"/>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D1D7B1B1-1809-EF3F-CA26-23EF6C4017E0}"/>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EBA2101C-0480-BCA0-7E97-31FDE3E8775A}"/>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0D74DA05-8C77-6980-00D4-9A20A617805B}"/>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21</a:t>
            </a:fld>
            <a:endParaRPr lang="fr" i="1" dirty="0">
              <a:solidFill>
                <a:srgbClr val="8F6A21"/>
              </a:solidFill>
            </a:endParaRPr>
          </a:p>
        </p:txBody>
      </p:sp>
      <p:sp>
        <p:nvSpPr>
          <p:cNvPr id="6" name="Google Shape;83;p15">
            <a:extLst>
              <a:ext uri="{FF2B5EF4-FFF2-40B4-BE49-F238E27FC236}">
                <a16:creationId xmlns:a16="http://schemas.microsoft.com/office/drawing/2014/main" id="{4185A66A-C0CE-6344-2233-0F24A0F3A8B6}"/>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Shifting focus from AI to Problem-Solving</a:t>
            </a:r>
          </a:p>
        </p:txBody>
      </p:sp>
      <p:sp>
        <p:nvSpPr>
          <p:cNvPr id="5" name="Google Shape;68;p14">
            <a:extLst>
              <a:ext uri="{FF2B5EF4-FFF2-40B4-BE49-F238E27FC236}">
                <a16:creationId xmlns:a16="http://schemas.microsoft.com/office/drawing/2014/main" id="{2BE56B84-119A-2051-C5EE-5614AD9EAA86}"/>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Start with the “why” – identify pain points and opportunities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Explore all options – Don’t limit yourself to AI solutions.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Prioritize human-centered design – Focus on the employees and customers needs and experiences.</a:t>
            </a:r>
          </a:p>
          <a:p>
            <a:endParaRPr lang="en-US" sz="1200" dirty="0">
              <a:solidFill>
                <a:srgbClr val="576182"/>
              </a:solidFill>
              <a:latin typeface="Verdana"/>
              <a:ea typeface="Verdana"/>
              <a:cs typeface="Verdana"/>
            </a:endParaRP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spTree>
    <p:extLst>
      <p:ext uri="{BB962C8B-B14F-4D97-AF65-F5344CB8AC3E}">
        <p14:creationId xmlns:p14="http://schemas.microsoft.com/office/powerpoint/2010/main" val="2248980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85548A07-3E33-2391-B90D-9D5977AAFBF7}"/>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D61F87BE-7BF9-10B2-C379-4D4F22BC86B3}"/>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AFECFDED-9DC3-4893-9390-B1B0DC5B2BD0}"/>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6ACA7585-E986-F4CB-755E-80CA614D524F}"/>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22</a:t>
            </a:fld>
            <a:endParaRPr lang="fr" i="1" dirty="0">
              <a:solidFill>
                <a:srgbClr val="8F6A21"/>
              </a:solidFill>
            </a:endParaRPr>
          </a:p>
        </p:txBody>
      </p:sp>
      <p:sp>
        <p:nvSpPr>
          <p:cNvPr id="6" name="Google Shape;83;p15">
            <a:extLst>
              <a:ext uri="{FF2B5EF4-FFF2-40B4-BE49-F238E27FC236}">
                <a16:creationId xmlns:a16="http://schemas.microsoft.com/office/drawing/2014/main" id="{EF5A436C-931B-06D1-5B64-CA3AA689A6C7}"/>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What is RNN?</a:t>
            </a:r>
          </a:p>
        </p:txBody>
      </p:sp>
      <p:sp>
        <p:nvSpPr>
          <p:cNvPr id="5" name="Google Shape;68;p14">
            <a:extLst>
              <a:ext uri="{FF2B5EF4-FFF2-40B4-BE49-F238E27FC236}">
                <a16:creationId xmlns:a16="http://schemas.microsoft.com/office/drawing/2014/main" id="{FBD48BF8-8E75-9AF8-A38E-2CC7C8FAA07D}"/>
              </a:ext>
            </a:extLst>
          </p:cNvPr>
          <p:cNvSpPr txBox="1"/>
          <p:nvPr/>
        </p:nvSpPr>
        <p:spPr>
          <a:xfrm>
            <a:off x="761998" y="1238249"/>
            <a:ext cx="773906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RNNs are a class of neural networks which are able to handle sequential data by incorporating information from previous inputs.</a:t>
            </a:r>
          </a:p>
          <a:p>
            <a:endParaRPr lang="en-US" sz="1200" dirty="0">
              <a:solidFill>
                <a:srgbClr val="576182"/>
              </a:solidFill>
              <a:latin typeface="Verdana"/>
              <a:ea typeface="Verdana"/>
              <a:cs typeface="Verdana"/>
              <a:sym typeface="Verdana"/>
            </a:endParaRPr>
          </a:p>
          <a:p>
            <a:pPr marL="171450" lvl="0" indent="-171450">
              <a:buFont typeface="Wingdings" pitchFamily="2" charset="2"/>
              <a:buChar char="v"/>
            </a:pPr>
            <a:r>
              <a:rPr lang="en-US" sz="1200" dirty="0">
                <a:solidFill>
                  <a:srgbClr val="576182"/>
                </a:solidFill>
                <a:latin typeface="Verdana"/>
                <a:ea typeface="Verdana"/>
                <a:cs typeface="Verdana"/>
              </a:rPr>
              <a:t>This architecture contains a hidden state, which allows them to retain information from previous time steps. They operate on sequential data by processing one input at a time, updating their hidden state based on the current and previous hidden states.</a:t>
            </a: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fr-FR"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buFont typeface="Wingdings" pitchFamily="2" charset="2"/>
              <a:buChar char="v"/>
            </a:pPr>
            <a:r>
              <a:rPr lang="en-US" sz="1200" dirty="0">
                <a:solidFill>
                  <a:srgbClr val="576182"/>
                </a:solidFill>
                <a:latin typeface="Verdana"/>
                <a:ea typeface="Verdana"/>
                <a:cs typeface="Verdana"/>
              </a:rPr>
              <a:t>RNNs are particularly effective in capturing short-term dependencies in sequences. However, they suffer from the vanishing gradient problem.</a:t>
            </a:r>
            <a:endParaRPr sz="1200" dirty="0">
              <a:solidFill>
                <a:srgbClr val="576182"/>
              </a:solidFill>
              <a:latin typeface="Verdana"/>
              <a:ea typeface="Verdana"/>
              <a:cs typeface="Verdana"/>
              <a:sym typeface="Verdana"/>
            </a:endParaRPr>
          </a:p>
        </p:txBody>
      </p:sp>
      <p:pic>
        <p:nvPicPr>
          <p:cNvPr id="7" name="Picture 6">
            <a:extLst>
              <a:ext uri="{FF2B5EF4-FFF2-40B4-BE49-F238E27FC236}">
                <a16:creationId xmlns:a16="http://schemas.microsoft.com/office/drawing/2014/main" id="{48F0DF7D-73DA-2315-0858-5817A055EFBE}"/>
              </a:ext>
            </a:extLst>
          </p:cNvPr>
          <p:cNvPicPr>
            <a:picLocks noChangeAspect="1"/>
          </p:cNvPicPr>
          <p:nvPr/>
        </p:nvPicPr>
        <p:blipFill>
          <a:blip r:embed="rId4"/>
          <a:stretch>
            <a:fillRect/>
          </a:stretch>
        </p:blipFill>
        <p:spPr>
          <a:xfrm>
            <a:off x="1769840" y="2571750"/>
            <a:ext cx="4539520" cy="1155615"/>
          </a:xfrm>
          <a:prstGeom prst="rect">
            <a:avLst/>
          </a:prstGeom>
        </p:spPr>
      </p:pic>
    </p:spTree>
    <p:extLst>
      <p:ext uri="{BB962C8B-B14F-4D97-AF65-F5344CB8AC3E}">
        <p14:creationId xmlns:p14="http://schemas.microsoft.com/office/powerpoint/2010/main" val="4083594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5E67005F-3EE7-F9D3-0056-712E29B352E1}"/>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F0DD2410-0BD6-28F6-CC5D-CE6B616FF10F}"/>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7925ECB7-3738-9C85-72F2-B83421BACFD1}"/>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6E55BDE1-91B3-A35E-B4F5-FA5CE035F306}"/>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23</a:t>
            </a:fld>
            <a:endParaRPr lang="fr" i="1" dirty="0">
              <a:solidFill>
                <a:srgbClr val="8F6A21"/>
              </a:solidFill>
            </a:endParaRPr>
          </a:p>
        </p:txBody>
      </p:sp>
      <p:sp>
        <p:nvSpPr>
          <p:cNvPr id="6" name="Google Shape;83;p15">
            <a:extLst>
              <a:ext uri="{FF2B5EF4-FFF2-40B4-BE49-F238E27FC236}">
                <a16:creationId xmlns:a16="http://schemas.microsoft.com/office/drawing/2014/main" id="{14A2FE01-462F-E62E-0199-7C9F7E3F5A8D}"/>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The problem of Long-Term Dependencies</a:t>
            </a:r>
          </a:p>
        </p:txBody>
      </p:sp>
      <p:sp>
        <p:nvSpPr>
          <p:cNvPr id="5" name="Google Shape;68;p14">
            <a:extLst>
              <a:ext uri="{FF2B5EF4-FFF2-40B4-BE49-F238E27FC236}">
                <a16:creationId xmlns:a16="http://schemas.microsoft.com/office/drawing/2014/main" id="{97F7710E-1A34-6287-CFE4-7590DF67FE6B}"/>
              </a:ext>
            </a:extLst>
          </p:cNvPr>
          <p:cNvSpPr txBox="1"/>
          <p:nvPr/>
        </p:nvSpPr>
        <p:spPr>
          <a:xfrm>
            <a:off x="761998" y="1238249"/>
            <a:ext cx="556736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Sometimes, we only need to look at recent information to perform the present task. For example, a language model trying to predict the next word in “the clouds are in the ….”.</a:t>
            </a:r>
          </a:p>
          <a:p>
            <a:endParaRPr lang="fr-FR" sz="1200" dirty="0">
              <a:solidFill>
                <a:srgbClr val="576182"/>
              </a:solidFill>
              <a:latin typeface="Verdana"/>
              <a:ea typeface="Verdana"/>
              <a:cs typeface="Verdana"/>
              <a:sym typeface="Verdana"/>
            </a:endParaRPr>
          </a:p>
          <a:p>
            <a:endParaRPr lang="fr-FR" sz="1200" dirty="0">
              <a:solidFill>
                <a:srgbClr val="576182"/>
              </a:solidFill>
              <a:latin typeface="Verdana"/>
              <a:ea typeface="Verdana"/>
              <a:cs typeface="Verdana"/>
              <a:sym typeface="Verdana"/>
            </a:endParaRPr>
          </a:p>
          <a:p>
            <a:pPr marL="171450" indent="-171450">
              <a:buFont typeface="Wingdings" pitchFamily="2" charset="2"/>
              <a:buChar char="v"/>
            </a:pPr>
            <a:r>
              <a:rPr lang="en-US" sz="1200" dirty="0">
                <a:solidFill>
                  <a:srgbClr val="576182"/>
                </a:solidFill>
                <a:latin typeface="Verdana"/>
                <a:ea typeface="Verdana"/>
                <a:cs typeface="Verdana"/>
              </a:rPr>
              <a:t>But there are also cases where we need more context. For example trying to predict the last word in the text “I grew up in France…… I speak fluent …”. Here we need the context of France from further back to predict French.</a:t>
            </a:r>
          </a:p>
          <a:p>
            <a:pPr marL="171450" lvl="0" indent="-171450">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buFont typeface="Wingdings" pitchFamily="2" charset="2"/>
              <a:buChar char="v"/>
            </a:pPr>
            <a:r>
              <a:rPr lang="en-US" sz="1200" dirty="0">
                <a:solidFill>
                  <a:srgbClr val="576182"/>
                </a:solidFill>
                <a:latin typeface="Verdana"/>
                <a:ea typeface="Verdana"/>
                <a:cs typeface="Verdana"/>
                <a:sym typeface="Verdana"/>
              </a:rPr>
              <a:t>Unfortunately, as the gap grows, RNNs become unable to learn to connect the information.</a:t>
            </a: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lvl="0" algn="l" rtl="0">
              <a:spcBef>
                <a:spcPts val="0"/>
              </a:spcBef>
              <a:spcAft>
                <a:spcPts val="0"/>
              </a:spcAft>
            </a:pPr>
            <a:endParaRPr lang="en-US" sz="1200" dirty="0">
              <a:solidFill>
                <a:srgbClr val="576182"/>
              </a:solidFill>
              <a:latin typeface="Verdana"/>
              <a:ea typeface="Verdana"/>
              <a:cs typeface="Verdana"/>
              <a:sym typeface="Verdana"/>
            </a:endParaRPr>
          </a:p>
        </p:txBody>
      </p:sp>
      <p:pic>
        <p:nvPicPr>
          <p:cNvPr id="1026" name="Picture 2">
            <a:extLst>
              <a:ext uri="{FF2B5EF4-FFF2-40B4-BE49-F238E27FC236}">
                <a16:creationId xmlns:a16="http://schemas.microsoft.com/office/drawing/2014/main" id="{E06D52AA-0606-5B74-CB46-3584F3EFC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355" y="1080763"/>
            <a:ext cx="2314575" cy="1066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ural networks struggle with long term dependencies.">
            <a:extLst>
              <a:ext uri="{FF2B5EF4-FFF2-40B4-BE49-F238E27FC236}">
                <a16:creationId xmlns:a16="http://schemas.microsoft.com/office/drawing/2014/main" id="{A5EC1E56-DDC2-D71A-B35D-339685541D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8853" y="3253726"/>
            <a:ext cx="3306943" cy="1139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557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86FA5051-73FB-E6F1-0AF2-A592FE046B91}"/>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7900161C-6859-E076-88C2-78B01CD6D9E1}"/>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FAA5307E-D5E5-A79B-47C4-15AA1A0626B3}"/>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1BA91EE5-2076-4B44-BEF5-9F12E7C6D684}"/>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24</a:t>
            </a:fld>
            <a:endParaRPr lang="fr" i="1" dirty="0">
              <a:solidFill>
                <a:srgbClr val="8F6A21"/>
              </a:solidFill>
            </a:endParaRPr>
          </a:p>
        </p:txBody>
      </p:sp>
      <p:sp>
        <p:nvSpPr>
          <p:cNvPr id="6" name="Google Shape;83;p15">
            <a:extLst>
              <a:ext uri="{FF2B5EF4-FFF2-40B4-BE49-F238E27FC236}">
                <a16:creationId xmlns:a16="http://schemas.microsoft.com/office/drawing/2014/main" id="{088C3DEC-05B7-24DC-9FCC-FE62037399F7}"/>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LSTM networks</a:t>
            </a:r>
          </a:p>
        </p:txBody>
      </p:sp>
      <p:sp>
        <p:nvSpPr>
          <p:cNvPr id="5" name="Google Shape;68;p14">
            <a:extLst>
              <a:ext uri="{FF2B5EF4-FFF2-40B4-BE49-F238E27FC236}">
                <a16:creationId xmlns:a16="http://schemas.microsoft.com/office/drawing/2014/main" id="{02A33B73-EBAE-0C4F-8358-718EEA9CBDEC}"/>
              </a:ext>
            </a:extLst>
          </p:cNvPr>
          <p:cNvSpPr txBox="1"/>
          <p:nvPr/>
        </p:nvSpPr>
        <p:spPr>
          <a:xfrm>
            <a:off x="761998" y="1238249"/>
            <a:ext cx="773906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Long Short Term Memory networks – usually just called “LSTMs” – are a special kind of RNN, capable of learning long-term dependencies.</a:t>
            </a: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buFont typeface="Wingdings" pitchFamily="2" charset="2"/>
              <a:buChar char="v"/>
            </a:pPr>
            <a:r>
              <a:rPr lang="en-US" sz="1200" dirty="0">
                <a:solidFill>
                  <a:srgbClr val="576182"/>
                </a:solidFill>
                <a:latin typeface="Verdana"/>
                <a:ea typeface="Verdana"/>
                <a:cs typeface="Verdana"/>
              </a:rPr>
              <a:t>LSTMs are explicitly designed to avoid the long-term dependency problem. Remembering information for long periods of time is practically their default behavior, not something they struggle to learn!</a:t>
            </a:r>
          </a:p>
          <a:p>
            <a:pPr marL="171450" lvl="0" indent="-171450">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buFont typeface="Wingdings" pitchFamily="2" charset="2"/>
              <a:buChar char="v"/>
            </a:pPr>
            <a:r>
              <a:rPr lang="en-US" sz="1200" dirty="0">
                <a:solidFill>
                  <a:srgbClr val="576182"/>
                </a:solidFill>
                <a:latin typeface="Verdana"/>
                <a:ea typeface="Verdana"/>
                <a:cs typeface="Verdana"/>
              </a:rPr>
              <a:t>Instead of having a single neural network layer, there are four, interacting in a very special way.</a:t>
            </a:r>
            <a:endParaRPr sz="1200" dirty="0">
              <a:solidFill>
                <a:srgbClr val="576182"/>
              </a:solidFill>
              <a:latin typeface="Verdana"/>
              <a:ea typeface="Verdana"/>
              <a:cs typeface="Verdana"/>
              <a:sym typeface="Verdana"/>
            </a:endParaRPr>
          </a:p>
        </p:txBody>
      </p:sp>
      <p:pic>
        <p:nvPicPr>
          <p:cNvPr id="2050" name="Picture 2" descr="A LSTM neural network.">
            <a:extLst>
              <a:ext uri="{FF2B5EF4-FFF2-40B4-BE49-F238E27FC236}">
                <a16:creationId xmlns:a16="http://schemas.microsoft.com/office/drawing/2014/main" id="{24DB954D-CFEE-931F-DD30-45947828F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256" y="2954231"/>
            <a:ext cx="4407488" cy="165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378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A0BE1F92-9017-ABC6-249D-9DA757EB2388}"/>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FF19EBD1-1103-D134-3D5E-D0406F6866FB}"/>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6A68EFE9-729F-7EE5-0982-942580038042}"/>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CFF85CD2-8060-C6EE-8542-11DE2594E562}"/>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25</a:t>
            </a:fld>
            <a:endParaRPr lang="fr" i="1" dirty="0">
              <a:solidFill>
                <a:srgbClr val="8F6A21"/>
              </a:solidFill>
            </a:endParaRPr>
          </a:p>
        </p:txBody>
      </p:sp>
      <p:sp>
        <p:nvSpPr>
          <p:cNvPr id="6" name="Google Shape;83;p15">
            <a:extLst>
              <a:ext uri="{FF2B5EF4-FFF2-40B4-BE49-F238E27FC236}">
                <a16:creationId xmlns:a16="http://schemas.microsoft.com/office/drawing/2014/main" id="{DEFDC15F-38F2-18BF-CFF0-BCA91EC4BB0F}"/>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Core Idea </a:t>
            </a:r>
            <a:r>
              <a:rPr lang="en-US" sz="2600" b="1" dirty="0" err="1">
                <a:solidFill>
                  <a:srgbClr val="576182"/>
                </a:solidFill>
                <a:latin typeface="FUTURA MEDIUM" panose="020B0602020204020303" pitchFamily="34" charset="-79"/>
                <a:ea typeface="Verdana"/>
                <a:cs typeface="FUTURA MEDIUM" panose="020B0602020204020303" pitchFamily="34" charset="-79"/>
                <a:sym typeface="Verdana"/>
              </a:rPr>
              <a:t>behing</a:t>
            </a:r>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 LSTMs</a:t>
            </a:r>
          </a:p>
        </p:txBody>
      </p:sp>
      <p:sp>
        <p:nvSpPr>
          <p:cNvPr id="5" name="Google Shape;68;p14">
            <a:extLst>
              <a:ext uri="{FF2B5EF4-FFF2-40B4-BE49-F238E27FC236}">
                <a16:creationId xmlns:a16="http://schemas.microsoft.com/office/drawing/2014/main" id="{446337FE-6202-E937-75F1-CCA3D4712F7C}"/>
              </a:ext>
            </a:extLst>
          </p:cNvPr>
          <p:cNvSpPr txBox="1"/>
          <p:nvPr/>
        </p:nvSpPr>
        <p:spPr>
          <a:xfrm>
            <a:off x="761998" y="1238249"/>
            <a:ext cx="773906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The key to LSTMs is the cell state, the horizontal line running through the top of the diagram.</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The LSTM does have the ability to remove or add information to the cell state, carefully regulated by structures called gates.</a:t>
            </a:r>
            <a:endParaRPr sz="1200" dirty="0">
              <a:solidFill>
                <a:srgbClr val="576182"/>
              </a:solidFill>
              <a:latin typeface="Verdana"/>
              <a:ea typeface="Verdana"/>
              <a:cs typeface="Verdana"/>
              <a:sym typeface="Verdana"/>
            </a:endParaRPr>
          </a:p>
        </p:txBody>
      </p:sp>
      <p:pic>
        <p:nvPicPr>
          <p:cNvPr id="4098" name="Picture 2" descr="Structure of the LSTM cell and equations that describe the gates of an... |  Download Scientific Diagram">
            <a:extLst>
              <a:ext uri="{FF2B5EF4-FFF2-40B4-BE49-F238E27FC236}">
                <a16:creationId xmlns:a16="http://schemas.microsoft.com/office/drawing/2014/main" id="{CFAAC3D4-C850-CF28-F1F2-FAD68949A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531" y="2349866"/>
            <a:ext cx="5272087" cy="19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23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B662C99F-5EF4-E1A3-F325-CE0C2328D963}"/>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0E3977EA-0F47-08AB-E788-5BF87846EC3E}"/>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AACC7812-3C38-9BE3-DBD8-658EA61E09AF}"/>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39C46208-9194-47A7-70DD-BF46392F8D78}"/>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26</a:t>
            </a:fld>
            <a:endParaRPr lang="fr" i="1" dirty="0">
              <a:solidFill>
                <a:srgbClr val="8F6A21"/>
              </a:solidFill>
            </a:endParaRPr>
          </a:p>
        </p:txBody>
      </p:sp>
      <p:sp>
        <p:nvSpPr>
          <p:cNvPr id="6" name="Google Shape;83;p15">
            <a:extLst>
              <a:ext uri="{FF2B5EF4-FFF2-40B4-BE49-F238E27FC236}">
                <a16:creationId xmlns:a16="http://schemas.microsoft.com/office/drawing/2014/main" id="{3C5A0B01-9E2A-19D8-3DCA-67D303745B0D}"/>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Drawbacks to LSTMs</a:t>
            </a:r>
          </a:p>
        </p:txBody>
      </p:sp>
      <p:sp>
        <p:nvSpPr>
          <p:cNvPr id="5" name="Google Shape;68;p14">
            <a:extLst>
              <a:ext uri="{FF2B5EF4-FFF2-40B4-BE49-F238E27FC236}">
                <a16:creationId xmlns:a16="http://schemas.microsoft.com/office/drawing/2014/main" id="{AEE028B7-F285-0597-DD83-AAD9CD98AD63}"/>
              </a:ext>
            </a:extLst>
          </p:cNvPr>
          <p:cNvSpPr txBox="1"/>
          <p:nvPr/>
        </p:nvSpPr>
        <p:spPr>
          <a:xfrm>
            <a:off x="761998" y="1238249"/>
            <a:ext cx="773906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Take longer to train</a:t>
            </a:r>
          </a:p>
          <a:p>
            <a:pPr marL="171450" indent="-171450">
              <a:buFont typeface="Wingdings" pitchFamily="2" charset="2"/>
              <a:buChar char="v"/>
            </a:pPr>
            <a:endParaRPr lang="en-US" sz="1200" dirty="0">
              <a:solidFill>
                <a:srgbClr val="576182"/>
              </a:solidFill>
              <a:latin typeface="Verdana"/>
              <a:ea typeface="Verdana"/>
              <a:cs typeface="Verdana"/>
              <a:sym typeface="Verdana"/>
            </a:endParaRPr>
          </a:p>
          <a:p>
            <a:pPr marL="171450" indent="-171450">
              <a:buFont typeface="Wingdings" pitchFamily="2" charset="2"/>
              <a:buChar char="v"/>
            </a:pPr>
            <a:r>
              <a:rPr lang="en-US" sz="1200" dirty="0">
                <a:solidFill>
                  <a:srgbClr val="576182"/>
                </a:solidFill>
                <a:latin typeface="Verdana"/>
                <a:ea typeface="Verdana"/>
                <a:cs typeface="Verdana"/>
                <a:sym typeface="Verdana"/>
              </a:rPr>
              <a:t>Require more memory to train</a:t>
            </a:r>
          </a:p>
          <a:p>
            <a:pPr marL="171450" indent="-171450">
              <a:buFont typeface="Wingdings" pitchFamily="2" charset="2"/>
              <a:buChar char="v"/>
            </a:pPr>
            <a:endParaRPr lang="en-US" sz="1200" dirty="0">
              <a:solidFill>
                <a:srgbClr val="576182"/>
              </a:solidFill>
              <a:latin typeface="Verdana"/>
              <a:ea typeface="Verdana"/>
              <a:cs typeface="Verdana"/>
              <a:sym typeface="Verdana"/>
            </a:endParaRPr>
          </a:p>
          <a:p>
            <a:pPr marL="171450" indent="-171450">
              <a:buFont typeface="Wingdings" pitchFamily="2" charset="2"/>
              <a:buChar char="v"/>
            </a:pPr>
            <a:r>
              <a:rPr lang="en-US" sz="1200" dirty="0">
                <a:solidFill>
                  <a:srgbClr val="576182"/>
                </a:solidFill>
                <a:latin typeface="Verdana"/>
                <a:ea typeface="Verdana"/>
                <a:cs typeface="Verdana"/>
                <a:sym typeface="Verdana"/>
              </a:rPr>
              <a:t>Easy to overfit</a:t>
            </a:r>
          </a:p>
          <a:p>
            <a:pPr marL="171450" indent="-171450">
              <a:buFont typeface="Wingdings" pitchFamily="2" charset="2"/>
              <a:buChar char="v"/>
            </a:pPr>
            <a:endParaRPr lang="en-US" sz="1200" dirty="0">
              <a:solidFill>
                <a:srgbClr val="576182"/>
              </a:solidFill>
              <a:latin typeface="Verdana"/>
              <a:ea typeface="Verdana"/>
              <a:cs typeface="Verdana"/>
              <a:sym typeface="Verdana"/>
            </a:endParaRPr>
          </a:p>
          <a:p>
            <a:pPr marL="171450" indent="-171450">
              <a:buFont typeface="Wingdings" pitchFamily="2" charset="2"/>
              <a:buChar char="v"/>
            </a:pPr>
            <a:r>
              <a:rPr lang="en-US" sz="1200" dirty="0">
                <a:solidFill>
                  <a:srgbClr val="576182"/>
                </a:solidFill>
                <a:latin typeface="Verdana"/>
                <a:ea typeface="Verdana"/>
                <a:cs typeface="Verdana"/>
                <a:sym typeface="Verdana"/>
              </a:rPr>
              <a:t>Dropout is much harder to implement</a:t>
            </a:r>
          </a:p>
          <a:p>
            <a:pPr marL="171450" indent="-171450">
              <a:buFont typeface="Wingdings" pitchFamily="2" charset="2"/>
              <a:buChar char="v"/>
            </a:pPr>
            <a:endParaRPr lang="en-US" sz="1200" dirty="0">
              <a:solidFill>
                <a:srgbClr val="576182"/>
              </a:solidFill>
              <a:latin typeface="Verdana"/>
              <a:ea typeface="Verdana"/>
              <a:cs typeface="Verdana"/>
              <a:sym typeface="Verdana"/>
            </a:endParaRPr>
          </a:p>
          <a:p>
            <a:pPr marL="171450" indent="-171450">
              <a:buFont typeface="Wingdings" pitchFamily="2" charset="2"/>
              <a:buChar char="v"/>
            </a:pPr>
            <a:r>
              <a:rPr lang="en-US" sz="1200" dirty="0">
                <a:solidFill>
                  <a:srgbClr val="576182"/>
                </a:solidFill>
                <a:latin typeface="Verdana"/>
                <a:ea typeface="Verdana"/>
                <a:cs typeface="Verdana"/>
                <a:sym typeface="Verdana"/>
              </a:rPr>
              <a:t>Sensitive to different random weight initializations</a:t>
            </a:r>
            <a:endParaRPr sz="1200" dirty="0">
              <a:solidFill>
                <a:srgbClr val="576182"/>
              </a:solidFill>
              <a:latin typeface="Verdana"/>
              <a:ea typeface="Verdana"/>
              <a:cs typeface="Verdana"/>
              <a:sym typeface="Verdana"/>
            </a:endParaRPr>
          </a:p>
        </p:txBody>
      </p:sp>
    </p:spTree>
    <p:extLst>
      <p:ext uri="{BB962C8B-B14F-4D97-AF65-F5344CB8AC3E}">
        <p14:creationId xmlns:p14="http://schemas.microsoft.com/office/powerpoint/2010/main" val="1104619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
          <a:extLst>
            <a:ext uri="{FF2B5EF4-FFF2-40B4-BE49-F238E27FC236}">
              <a16:creationId xmlns:a16="http://schemas.microsoft.com/office/drawing/2014/main" id="{F08405F2-DE26-662C-44CF-C48087526A8A}"/>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B630A912-CE5C-AED9-F17F-33BC287EF08F}"/>
              </a:ext>
            </a:extLst>
          </p:cNvPr>
          <p:cNvPicPr>
            <a:picLocks noChangeAspect="1"/>
          </p:cNvPicPr>
          <p:nvPr/>
        </p:nvPicPr>
        <p:blipFill>
          <a:blip r:embed="rId4"/>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A093C227-A42D-B510-D261-5CBFB7D57A4D}"/>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0CD87AE9-C34D-D223-3CA7-48A002110338}"/>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27</a:t>
            </a:fld>
            <a:endParaRPr lang="fr" i="1" dirty="0">
              <a:solidFill>
                <a:srgbClr val="8F6A21"/>
              </a:solidFill>
            </a:endParaRPr>
          </a:p>
        </p:txBody>
      </p:sp>
      <p:sp>
        <p:nvSpPr>
          <p:cNvPr id="6" name="Google Shape;83;p15">
            <a:extLst>
              <a:ext uri="{FF2B5EF4-FFF2-40B4-BE49-F238E27FC236}">
                <a16:creationId xmlns:a16="http://schemas.microsoft.com/office/drawing/2014/main" id="{5A16EC29-CDCD-BA51-45B8-5858D705C92F}"/>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Tokenization</a:t>
            </a:r>
          </a:p>
        </p:txBody>
      </p:sp>
      <p:sp>
        <p:nvSpPr>
          <p:cNvPr id="5" name="Google Shape;68;p14">
            <a:extLst>
              <a:ext uri="{FF2B5EF4-FFF2-40B4-BE49-F238E27FC236}">
                <a16:creationId xmlns:a16="http://schemas.microsoft.com/office/drawing/2014/main" id="{1B744FB7-2C00-1265-B257-52D18988C847}"/>
              </a:ext>
            </a:extLst>
          </p:cNvPr>
          <p:cNvSpPr txBox="1"/>
          <p:nvPr/>
        </p:nvSpPr>
        <p:spPr>
          <a:xfrm>
            <a:off x="761998" y="1238249"/>
            <a:ext cx="773906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b="1" dirty="0">
                <a:solidFill>
                  <a:srgbClr val="576182"/>
                </a:solidFill>
                <a:latin typeface="Verdana"/>
                <a:ea typeface="Verdana"/>
                <a:cs typeface="Verdana"/>
              </a:rPr>
              <a:t>Word Tokenization - </a:t>
            </a:r>
            <a:r>
              <a:rPr lang="en-US" sz="1200" dirty="0">
                <a:solidFill>
                  <a:srgbClr val="576182"/>
                </a:solidFill>
                <a:latin typeface="Verdana"/>
                <a:ea typeface="Verdana"/>
                <a:cs typeface="Verdana"/>
              </a:rPr>
              <a:t>The text is split into individual words.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b="1" dirty="0">
                <a:solidFill>
                  <a:srgbClr val="576182"/>
                </a:solidFill>
                <a:latin typeface="Verdana"/>
                <a:ea typeface="Verdana"/>
                <a:cs typeface="Verdana"/>
              </a:rPr>
              <a:t>Character Tokenization - </a:t>
            </a:r>
            <a:r>
              <a:rPr lang="en-US" sz="1200" dirty="0">
                <a:solidFill>
                  <a:srgbClr val="576182"/>
                </a:solidFill>
                <a:latin typeface="Verdana"/>
                <a:ea typeface="Verdana"/>
                <a:cs typeface="Verdana"/>
              </a:rPr>
              <a:t>The text is split into individual characters.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b="1" dirty="0" err="1">
                <a:solidFill>
                  <a:srgbClr val="576182"/>
                </a:solidFill>
                <a:latin typeface="Verdana"/>
                <a:ea typeface="Verdana"/>
                <a:cs typeface="Verdana"/>
              </a:rPr>
              <a:t>Subword</a:t>
            </a:r>
            <a:r>
              <a:rPr lang="en-US" sz="1200" b="1" dirty="0">
                <a:solidFill>
                  <a:srgbClr val="576182"/>
                </a:solidFill>
                <a:latin typeface="Verdana"/>
                <a:ea typeface="Verdana"/>
                <a:cs typeface="Verdana"/>
              </a:rPr>
              <a:t> Tokenization - </a:t>
            </a:r>
            <a:r>
              <a:rPr lang="en-US" sz="1200" dirty="0">
                <a:solidFill>
                  <a:srgbClr val="576182"/>
                </a:solidFill>
                <a:latin typeface="Verdana"/>
                <a:ea typeface="Verdana"/>
                <a:cs typeface="Verdana"/>
              </a:rPr>
              <a:t>The text is split into partial words or character sets. This method is commonly used in OpenAI’s GPT models via </a:t>
            </a:r>
            <a:r>
              <a:rPr lang="en-US" sz="1200" dirty="0">
                <a:solidFill>
                  <a:srgbClr val="576182"/>
                </a:solidFill>
                <a:latin typeface="Verdana"/>
                <a:ea typeface="Verdana"/>
                <a:cs typeface="Verdana"/>
                <a:hlinkClick r:id="rId5">
                  <a:extLst>
                    <a:ext uri="{A12FA001-AC4F-418D-AE19-62706E023703}">
                      <ahyp:hlinkClr xmlns:ahyp="http://schemas.microsoft.com/office/drawing/2018/hyperlinkcolor" val="tx"/>
                    </a:ext>
                  </a:extLst>
                </a:hlinkClick>
              </a:rPr>
              <a:t>Byte-Pair Encoding (BPE).</a:t>
            </a:r>
            <a:endParaRPr lang="en-US" sz="1200" dirty="0">
              <a:solidFill>
                <a:srgbClr val="576182"/>
              </a:solidFill>
              <a:latin typeface="Verdana"/>
              <a:ea typeface="Verdana"/>
              <a:cs typeface="Verdana"/>
            </a:endParaRPr>
          </a:p>
        </p:txBody>
      </p:sp>
      <p:pic>
        <p:nvPicPr>
          <p:cNvPr id="3074" name="Picture 2">
            <a:extLst>
              <a:ext uri="{FF2B5EF4-FFF2-40B4-BE49-F238E27FC236}">
                <a16:creationId xmlns:a16="http://schemas.microsoft.com/office/drawing/2014/main" id="{40B0D673-BBA7-8A2A-9B08-1EF3286312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2944" y="2694665"/>
            <a:ext cx="6007261" cy="153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792158"/>
      </p:ext>
    </p:extLst>
  </p:cSld>
  <p:clrMapOvr>
    <a:overrideClrMapping bg1="lt1" tx1="dk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
          <a:extLst>
            <a:ext uri="{FF2B5EF4-FFF2-40B4-BE49-F238E27FC236}">
              <a16:creationId xmlns:a16="http://schemas.microsoft.com/office/drawing/2014/main" id="{575A1925-8D4C-5CED-809B-8290BC30C9A7}"/>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0F1043D2-5959-565D-F057-BC3EB1692029}"/>
              </a:ext>
            </a:extLst>
          </p:cNvPr>
          <p:cNvPicPr>
            <a:picLocks noChangeAspect="1"/>
          </p:cNvPicPr>
          <p:nvPr/>
        </p:nvPicPr>
        <p:blipFill>
          <a:blip r:embed="rId4"/>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C83E9E0A-6E63-0DE4-9FCE-E26FB77DC12B}"/>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F8A6CB7B-01F8-7E06-A68B-01DFE4A06B00}"/>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28</a:t>
            </a:fld>
            <a:endParaRPr lang="fr" i="1" dirty="0">
              <a:solidFill>
                <a:srgbClr val="8F6A21"/>
              </a:solidFill>
            </a:endParaRPr>
          </a:p>
        </p:txBody>
      </p:sp>
      <p:sp>
        <p:nvSpPr>
          <p:cNvPr id="6" name="Google Shape;83;p15">
            <a:extLst>
              <a:ext uri="{FF2B5EF4-FFF2-40B4-BE49-F238E27FC236}">
                <a16:creationId xmlns:a16="http://schemas.microsoft.com/office/drawing/2014/main" id="{7A5BF7EC-0FD2-036E-22E7-2B2FB77888A5}"/>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Embeddings</a:t>
            </a:r>
          </a:p>
        </p:txBody>
      </p:sp>
      <p:sp>
        <p:nvSpPr>
          <p:cNvPr id="5" name="Google Shape;68;p14">
            <a:extLst>
              <a:ext uri="{FF2B5EF4-FFF2-40B4-BE49-F238E27FC236}">
                <a16:creationId xmlns:a16="http://schemas.microsoft.com/office/drawing/2014/main" id="{5D21DBD9-2624-B994-65FB-9E271D369E9B}"/>
              </a:ext>
            </a:extLst>
          </p:cNvPr>
          <p:cNvSpPr txBox="1"/>
          <p:nvPr/>
        </p:nvSpPr>
        <p:spPr>
          <a:xfrm>
            <a:off x="761998" y="1238249"/>
            <a:ext cx="773906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b="1" dirty="0">
                <a:solidFill>
                  <a:srgbClr val="576182"/>
                </a:solidFill>
                <a:latin typeface="Verdana"/>
                <a:ea typeface="Verdana"/>
                <a:cs typeface="Verdana"/>
              </a:rPr>
              <a:t>Word embeddings - </a:t>
            </a:r>
            <a:r>
              <a:rPr lang="en-US" sz="1200" dirty="0">
                <a:solidFill>
                  <a:srgbClr val="576182"/>
                </a:solidFill>
                <a:latin typeface="Verdana"/>
                <a:ea typeface="Verdana"/>
                <a:cs typeface="Verdana"/>
              </a:rPr>
              <a:t>Once a sentence is tokenized, each token is transformed into a vector of floating-point numbers — known as an embedding. These embeddings allow the machine to capture the meaning and relationships between words.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b="1" dirty="0">
                <a:solidFill>
                  <a:srgbClr val="576182"/>
                </a:solidFill>
                <a:latin typeface="Verdana"/>
                <a:ea typeface="Verdana"/>
                <a:cs typeface="Verdana"/>
              </a:rPr>
              <a:t>Contextual embeddings - </a:t>
            </a:r>
            <a:r>
              <a:rPr lang="en-US" sz="1200" dirty="0">
                <a:solidFill>
                  <a:srgbClr val="576182"/>
                </a:solidFill>
                <a:latin typeface="Verdana"/>
                <a:ea typeface="Verdana"/>
                <a:cs typeface="Verdana"/>
              </a:rPr>
              <a:t>Language is contextual — words can change their meaning depending on the surrounding words. Transformer models take this into account by adjusting the embedding of a word based on the context in which it appears.</a:t>
            </a:r>
          </a:p>
        </p:txBody>
      </p:sp>
    </p:spTree>
    <p:extLst>
      <p:ext uri="{BB962C8B-B14F-4D97-AF65-F5344CB8AC3E}">
        <p14:creationId xmlns:p14="http://schemas.microsoft.com/office/powerpoint/2010/main" val="764298274"/>
      </p:ext>
    </p:extLst>
  </p:cSld>
  <p:clrMapOvr>
    <a:overrideClrMapping bg1="lt1" tx1="dk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8C9BCD37-4A45-CFCC-B3CB-D957B60748A6}"/>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DE54091A-EDD3-977E-DE96-63DC63F22A22}"/>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2109F728-0D32-2BA5-5709-2749D10404EA}"/>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8D10950A-3A36-F670-3FE8-3480B62B58E6}"/>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29</a:t>
            </a:fld>
            <a:endParaRPr lang="fr" i="1" dirty="0">
              <a:solidFill>
                <a:srgbClr val="8F6A21"/>
              </a:solidFill>
            </a:endParaRPr>
          </a:p>
        </p:txBody>
      </p:sp>
      <p:sp>
        <p:nvSpPr>
          <p:cNvPr id="6" name="Google Shape;83;p15">
            <a:extLst>
              <a:ext uri="{FF2B5EF4-FFF2-40B4-BE49-F238E27FC236}">
                <a16:creationId xmlns:a16="http://schemas.microsoft.com/office/drawing/2014/main" id="{C6A6682A-FD53-F266-3CDE-191526E8706D}"/>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Attention mechanism</a:t>
            </a:r>
          </a:p>
        </p:txBody>
      </p:sp>
      <p:pic>
        <p:nvPicPr>
          <p:cNvPr id="1026" name="Picture 2">
            <a:extLst>
              <a:ext uri="{FF2B5EF4-FFF2-40B4-BE49-F238E27FC236}">
                <a16:creationId xmlns:a16="http://schemas.microsoft.com/office/drawing/2014/main" id="{253B8B2E-CD63-407F-F6D9-9A7111330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557" y="1398276"/>
            <a:ext cx="5400886" cy="234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111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8855AB16-BF5F-B8B5-AEB9-F570B286D157}"/>
            </a:ext>
          </a:extLst>
        </p:cNvPr>
        <p:cNvGrpSpPr/>
        <p:nvPr/>
      </p:nvGrpSpPr>
      <p:grpSpPr>
        <a:xfrm>
          <a:off x="0" y="0"/>
          <a:ext cx="0" cy="0"/>
          <a:chOff x="0" y="0"/>
          <a:chExt cx="0" cy="0"/>
        </a:xfrm>
      </p:grpSpPr>
      <p:sp>
        <p:nvSpPr>
          <p:cNvPr id="83" name="Google Shape;83;p15">
            <a:extLst>
              <a:ext uri="{FF2B5EF4-FFF2-40B4-BE49-F238E27FC236}">
                <a16:creationId xmlns:a16="http://schemas.microsoft.com/office/drawing/2014/main" id="{07E9A07C-FCF5-88CC-AC4E-36BC522E27BF}"/>
              </a:ext>
            </a:extLst>
          </p:cNvPr>
          <p:cNvSpPr txBox="1">
            <a:spLocks noGrp="1"/>
          </p:cNvSpPr>
          <p:nvPr>
            <p:ph type="ctrTitle" idx="4294967295"/>
          </p:nvPr>
        </p:nvSpPr>
        <p:spPr>
          <a:xfrm>
            <a:off x="676275" y="493161"/>
            <a:ext cx="8520600" cy="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What</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we</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will</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cover</a:t>
            </a:r>
            <a:endParaRPr sz="2600" b="1" dirty="0">
              <a:solidFill>
                <a:srgbClr val="576182"/>
              </a:solidFill>
              <a:latin typeface="FUTURA MEDIUM" panose="020B0602020204020303" pitchFamily="34" charset="-79"/>
              <a:ea typeface="Verdana"/>
              <a:cs typeface="FUTURA MEDIUM" panose="020B0602020204020303" pitchFamily="34" charset="-79"/>
              <a:sym typeface="Verdana"/>
            </a:endParaRPr>
          </a:p>
        </p:txBody>
      </p:sp>
      <p:sp>
        <p:nvSpPr>
          <p:cNvPr id="87" name="Google Shape;87;p15">
            <a:extLst>
              <a:ext uri="{FF2B5EF4-FFF2-40B4-BE49-F238E27FC236}">
                <a16:creationId xmlns:a16="http://schemas.microsoft.com/office/drawing/2014/main" id="{54FAC0CF-73B5-F8D2-EA8F-A00B75712005}"/>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pic>
        <p:nvPicPr>
          <p:cNvPr id="3" name="Image 2" descr="Une image contenant texte, Police, Graphique, capture d’écran&#10;&#10;Description générée automatiquement">
            <a:extLst>
              <a:ext uri="{FF2B5EF4-FFF2-40B4-BE49-F238E27FC236}">
                <a16:creationId xmlns:a16="http://schemas.microsoft.com/office/drawing/2014/main" id="{C837CDA4-D216-A1D6-3C24-57A0803798E4}"/>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68;p14">
            <a:extLst>
              <a:ext uri="{FF2B5EF4-FFF2-40B4-BE49-F238E27FC236}">
                <a16:creationId xmlns:a16="http://schemas.microsoft.com/office/drawing/2014/main" id="{3A0430D9-5C12-6FA7-5EE2-57F463453ADE}"/>
              </a:ext>
            </a:extLst>
          </p:cNvPr>
          <p:cNvSpPr txBox="1"/>
          <p:nvPr/>
        </p:nvSpPr>
        <p:spPr>
          <a:xfrm>
            <a:off x="761998" y="1238249"/>
            <a:ext cx="739923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Neural networks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Supervised &amp; self-supervised learning</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Representation &amp; unsupervised learning</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Reinforcement learning</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Generative AI</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World models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Energy based models</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Quantum computing</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Putting everything together with lots of applications</a:t>
            </a:r>
          </a:p>
          <a:p>
            <a:endParaRPr lang="en-US" sz="1200" dirty="0">
              <a:solidFill>
                <a:srgbClr val="576182"/>
              </a:solidFill>
              <a:latin typeface="Verdana"/>
              <a:ea typeface="Verdana"/>
              <a:cs typeface="Verdana"/>
            </a:endParaRPr>
          </a:p>
          <a:p>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lang="en-US" sz="1200" dirty="0">
              <a:solidFill>
                <a:srgbClr val="576182"/>
              </a:solidFill>
              <a:latin typeface="Verdana"/>
              <a:ea typeface="Verdana"/>
              <a:cs typeface="Verdana"/>
              <a:sym typeface="Verdana"/>
            </a:endParaRPr>
          </a:p>
          <a:p>
            <a:pPr marL="171450" lvl="0" indent="-171450" algn="l" rtl="0">
              <a:spcBef>
                <a:spcPts val="0"/>
              </a:spcBef>
              <a:spcAft>
                <a:spcPts val="0"/>
              </a:spcAft>
              <a:buFont typeface="Wingdings" pitchFamily="2" charset="2"/>
              <a:buChar char="v"/>
            </a:pPr>
            <a:endParaRPr sz="1200" dirty="0">
              <a:solidFill>
                <a:srgbClr val="576182"/>
              </a:solidFill>
              <a:latin typeface="Verdana"/>
              <a:ea typeface="Verdana"/>
              <a:cs typeface="Verdana"/>
              <a:sym typeface="Verdana"/>
            </a:endParaRPr>
          </a:p>
        </p:txBody>
      </p:sp>
      <p:sp>
        <p:nvSpPr>
          <p:cNvPr id="4" name="Slide Number Placeholder 3">
            <a:extLst>
              <a:ext uri="{FF2B5EF4-FFF2-40B4-BE49-F238E27FC236}">
                <a16:creationId xmlns:a16="http://schemas.microsoft.com/office/drawing/2014/main" id="{42F2FED7-8DFB-7BDF-F3C7-7E216BCE90F0}"/>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a:t>
            </a:fld>
            <a:endParaRPr lang="fr" i="1" dirty="0">
              <a:solidFill>
                <a:srgbClr val="8F6A21"/>
              </a:solidFill>
            </a:endParaRPr>
          </a:p>
        </p:txBody>
      </p:sp>
    </p:spTree>
    <p:extLst>
      <p:ext uri="{BB962C8B-B14F-4D97-AF65-F5344CB8AC3E}">
        <p14:creationId xmlns:p14="http://schemas.microsoft.com/office/powerpoint/2010/main" val="2202487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E7F7641E-192C-F64B-59C2-EB971080FC4C}"/>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CD812874-0419-5CB5-BE12-5A5AE4AE8A58}"/>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AAB42F5A-752C-F3EA-3492-D95D44569E1C}"/>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B1E76544-DF37-A0D9-C1DD-5C1849A31F3C}"/>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30</a:t>
            </a:fld>
            <a:endParaRPr lang="fr" i="1" dirty="0">
              <a:solidFill>
                <a:srgbClr val="8F6A21"/>
              </a:solidFill>
            </a:endParaRPr>
          </a:p>
        </p:txBody>
      </p:sp>
      <p:sp>
        <p:nvSpPr>
          <p:cNvPr id="6" name="Google Shape;83;p15">
            <a:extLst>
              <a:ext uri="{FF2B5EF4-FFF2-40B4-BE49-F238E27FC236}">
                <a16:creationId xmlns:a16="http://schemas.microsoft.com/office/drawing/2014/main" id="{D0DCD4BA-7422-1EC5-D73B-2106CD70FA7D}"/>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Attention mechanism</a:t>
            </a:r>
          </a:p>
        </p:txBody>
      </p:sp>
      <p:sp>
        <p:nvSpPr>
          <p:cNvPr id="5" name="Google Shape;68;p14">
            <a:extLst>
              <a:ext uri="{FF2B5EF4-FFF2-40B4-BE49-F238E27FC236}">
                <a16:creationId xmlns:a16="http://schemas.microsoft.com/office/drawing/2014/main" id="{F852C8BE-0E1B-9965-E3BA-C3891F04636F}"/>
              </a:ext>
            </a:extLst>
          </p:cNvPr>
          <p:cNvSpPr txBox="1"/>
          <p:nvPr/>
        </p:nvSpPr>
        <p:spPr>
          <a:xfrm>
            <a:off x="761998" y="1238249"/>
            <a:ext cx="7739065"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The attention mechanism was originally introduced by Dzmitry </a:t>
            </a:r>
            <a:r>
              <a:rPr lang="en-US" sz="1200" dirty="0" err="1">
                <a:solidFill>
                  <a:srgbClr val="576182"/>
                </a:solidFill>
                <a:latin typeface="Verdana"/>
                <a:ea typeface="Verdana"/>
                <a:cs typeface="Verdana"/>
              </a:rPr>
              <a:t>Bahdanau</a:t>
            </a:r>
            <a:r>
              <a:rPr lang="en-US" sz="1200" dirty="0">
                <a:solidFill>
                  <a:srgbClr val="576182"/>
                </a:solidFill>
                <a:latin typeface="Verdana"/>
                <a:ea typeface="Verdana"/>
                <a:cs typeface="Verdana"/>
              </a:rPr>
              <a:t> and colleagues[1] to enhance sequence-to-sequence models. Its purpose was to allow the decoder to focus on specific parts of the input sequence—encoded by the encoder—at each step.</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Self-attention operates similarly to the encoder-decoder attention, but with one key difference: instead of focusing on an external sequence, each word in a sentence attends to every other word in the same sentence. This allows the model to build rich contextual representations of each word, accounting for its relationships with all other words in the sequence.</a:t>
            </a:r>
          </a:p>
        </p:txBody>
      </p:sp>
      <p:sp>
        <p:nvSpPr>
          <p:cNvPr id="8" name="TextBox 7">
            <a:extLst>
              <a:ext uri="{FF2B5EF4-FFF2-40B4-BE49-F238E27FC236}">
                <a16:creationId xmlns:a16="http://schemas.microsoft.com/office/drawing/2014/main" id="{359C9D40-909A-62DA-5E04-CEF374C95036}"/>
              </a:ext>
            </a:extLst>
          </p:cNvPr>
          <p:cNvSpPr txBox="1"/>
          <p:nvPr/>
        </p:nvSpPr>
        <p:spPr>
          <a:xfrm>
            <a:off x="761998" y="4466524"/>
            <a:ext cx="7334914" cy="215444"/>
          </a:xfrm>
          <a:prstGeom prst="rect">
            <a:avLst/>
          </a:prstGeom>
          <a:noFill/>
        </p:spPr>
        <p:txBody>
          <a:bodyPr wrap="square">
            <a:spAutoFit/>
          </a:bodyPr>
          <a:lstStyle/>
          <a:p>
            <a:pPr algn="l"/>
            <a:r>
              <a:rPr lang="en-US" sz="800" dirty="0">
                <a:solidFill>
                  <a:srgbClr val="576182"/>
                </a:solidFill>
                <a:latin typeface="Verdana"/>
                <a:ea typeface="Verdana"/>
                <a:cs typeface="Verdana"/>
              </a:rPr>
              <a:t>[1] </a:t>
            </a:r>
            <a:r>
              <a:rPr lang="en-US" sz="800" b="1" dirty="0">
                <a:solidFill>
                  <a:srgbClr val="576182"/>
                </a:solidFill>
                <a:latin typeface="Verdana"/>
                <a:ea typeface="Verdana"/>
                <a:cs typeface="Verdana"/>
              </a:rPr>
              <a:t>Neural machine translation by jointly learning to align and translate </a:t>
            </a:r>
            <a:r>
              <a:rPr lang="en-US" sz="800" dirty="0">
                <a:solidFill>
                  <a:srgbClr val="576182"/>
                </a:solidFill>
                <a:latin typeface="Verdana"/>
                <a:ea typeface="Verdana"/>
                <a:cs typeface="Verdana"/>
              </a:rPr>
              <a:t>D. </a:t>
            </a:r>
            <a:r>
              <a:rPr lang="en-US" sz="800" dirty="0" err="1">
                <a:solidFill>
                  <a:srgbClr val="576182"/>
                </a:solidFill>
                <a:latin typeface="Verdana"/>
                <a:ea typeface="Verdana"/>
                <a:cs typeface="Verdana"/>
              </a:rPr>
              <a:t>Bahdanau</a:t>
            </a:r>
            <a:r>
              <a:rPr lang="en-US" sz="800" dirty="0">
                <a:solidFill>
                  <a:srgbClr val="576182"/>
                </a:solidFill>
                <a:latin typeface="Verdana"/>
                <a:ea typeface="Verdana"/>
                <a:cs typeface="Verdana"/>
              </a:rPr>
              <a:t>. </a:t>
            </a:r>
            <a:r>
              <a:rPr lang="en-US" sz="800" dirty="0" err="1">
                <a:solidFill>
                  <a:srgbClr val="576182"/>
                </a:solidFill>
                <a:latin typeface="Verdana"/>
                <a:ea typeface="Verdana"/>
                <a:cs typeface="Verdana"/>
              </a:rPr>
              <a:t>arXiv</a:t>
            </a:r>
            <a:r>
              <a:rPr lang="en-US" sz="800" dirty="0">
                <a:solidFill>
                  <a:srgbClr val="576182"/>
                </a:solidFill>
                <a:latin typeface="Verdana"/>
                <a:ea typeface="Verdana"/>
                <a:cs typeface="Verdana"/>
              </a:rPr>
              <a:t> preprint arXiv:1409.0473. 2014.</a:t>
            </a:r>
          </a:p>
        </p:txBody>
      </p:sp>
      <p:pic>
        <p:nvPicPr>
          <p:cNvPr id="6146" name="Picture 2">
            <a:extLst>
              <a:ext uri="{FF2B5EF4-FFF2-40B4-BE49-F238E27FC236}">
                <a16:creationId xmlns:a16="http://schemas.microsoft.com/office/drawing/2014/main" id="{BE8F7A77-6707-C69F-2474-43BA316C9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579" y="2838875"/>
            <a:ext cx="4004841" cy="159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70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6E05F2A7-0BD9-E7E8-72B4-EF6BDE483A58}"/>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7F9AA350-2A9C-3BC1-7C72-E2F0C84DA3F6}"/>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DF48CA53-2F8E-D2CB-38AC-93116AEF8AB5}"/>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A5862C43-A88F-2249-3685-B77F150B8BA3}"/>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31</a:t>
            </a:fld>
            <a:endParaRPr lang="fr" i="1" dirty="0">
              <a:solidFill>
                <a:srgbClr val="8F6A21"/>
              </a:solidFill>
            </a:endParaRPr>
          </a:p>
        </p:txBody>
      </p:sp>
      <p:sp>
        <p:nvSpPr>
          <p:cNvPr id="6" name="Google Shape;83;p15">
            <a:extLst>
              <a:ext uri="{FF2B5EF4-FFF2-40B4-BE49-F238E27FC236}">
                <a16:creationId xmlns:a16="http://schemas.microsoft.com/office/drawing/2014/main" id="{1A41D6F3-25EB-D858-D23B-0A71BBEC5833}"/>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Scaled Dot-Product Attention mechanism</a:t>
            </a:r>
          </a:p>
        </p:txBody>
      </p:sp>
      <mc:AlternateContent xmlns:mc="http://schemas.openxmlformats.org/markup-compatibility/2006" xmlns:a14="http://schemas.microsoft.com/office/drawing/2010/main">
        <mc:Choice Requires="a14">
          <p:sp>
            <p:nvSpPr>
              <p:cNvPr id="5" name="Google Shape;68;p14">
                <a:extLst>
                  <a:ext uri="{FF2B5EF4-FFF2-40B4-BE49-F238E27FC236}">
                    <a16:creationId xmlns:a16="http://schemas.microsoft.com/office/drawing/2014/main" id="{C7642A11-104F-22F9-AEDF-04B850943904}"/>
                  </a:ext>
                </a:extLst>
              </p:cNvPr>
              <p:cNvSpPr txBox="1"/>
              <p:nvPr/>
            </p:nvSpPr>
            <p:spPr>
              <a:xfrm>
                <a:off x="761998" y="1238249"/>
                <a:ext cx="7739065" cy="3034647"/>
              </a:xfrm>
              <a:prstGeom prst="rect">
                <a:avLst/>
              </a:prstGeom>
              <a:noFill/>
              <a:ln>
                <a:noFill/>
              </a:ln>
            </p:spPr>
            <p:txBody>
              <a:bodyPr spcFirstLastPara="1" wrap="square" lIns="91425" tIns="91425" rIns="91425" bIns="91425" anchor="t" anchorCtr="0">
                <a:noAutofit/>
              </a:bodyPr>
              <a:lstStyle/>
              <a:p>
                <a:endParaRPr lang="fr-FR" sz="1800" b="0" i="1" dirty="0">
                  <a:solidFill>
                    <a:srgbClr val="576182"/>
                  </a:solidFill>
                  <a:latin typeface="Cambria Math" panose="02040503050406030204" pitchFamily="18" charset="0"/>
                  <a:ea typeface="Verdana"/>
                  <a:cs typeface="Verdana"/>
                </a:endParaRPr>
              </a:p>
              <a:p>
                <a:endParaRPr lang="fr-FR" sz="1800" b="0" i="1" dirty="0">
                  <a:solidFill>
                    <a:srgbClr val="576182"/>
                  </a:solidFill>
                  <a:latin typeface="Cambria Math" panose="02040503050406030204" pitchFamily="18" charset="0"/>
                  <a:ea typeface="Verdana"/>
                  <a:cs typeface="Verdana"/>
                </a:endParaRPr>
              </a:p>
              <a:p>
                <a:endParaRPr lang="fr-FR" sz="1800" b="0" i="1" dirty="0">
                  <a:solidFill>
                    <a:srgbClr val="576182"/>
                  </a:solidFill>
                  <a:latin typeface="Cambria Math" panose="02040503050406030204" pitchFamily="18" charset="0"/>
                  <a:ea typeface="Verdana"/>
                  <a:cs typeface="Verdana"/>
                </a:endParaRPr>
              </a:p>
              <a:p>
                <a:pPr/>
                <a14:m>
                  <m:oMathPara xmlns:m="http://schemas.openxmlformats.org/officeDocument/2006/math">
                    <m:oMathParaPr>
                      <m:jc m:val="centerGroup"/>
                    </m:oMathParaPr>
                    <m:oMath xmlns:m="http://schemas.openxmlformats.org/officeDocument/2006/math">
                      <m:r>
                        <a:rPr lang="fr-FR" sz="1800" b="0" i="1" smtClean="0">
                          <a:solidFill>
                            <a:srgbClr val="576182"/>
                          </a:solidFill>
                          <a:latin typeface="Cambria Math" panose="02040503050406030204" pitchFamily="18" charset="0"/>
                          <a:ea typeface="Verdana"/>
                          <a:cs typeface="Verdana"/>
                        </a:rPr>
                        <m:t>𝐴𝑡𝑡𝑒𝑛𝑡𝑖𝑜𝑛</m:t>
                      </m:r>
                      <m:d>
                        <m:dPr>
                          <m:ctrlPr>
                            <a:rPr lang="fr-FR" sz="1800" b="0" i="1" smtClean="0">
                              <a:solidFill>
                                <a:srgbClr val="576182"/>
                              </a:solidFill>
                              <a:latin typeface="Cambria Math" panose="02040503050406030204" pitchFamily="18" charset="0"/>
                              <a:ea typeface="Verdana"/>
                              <a:cs typeface="Verdana"/>
                            </a:rPr>
                          </m:ctrlPr>
                        </m:dPr>
                        <m:e>
                          <m:r>
                            <a:rPr lang="fr-FR" sz="1800" b="0" i="1" smtClean="0">
                              <a:solidFill>
                                <a:srgbClr val="576182"/>
                              </a:solidFill>
                              <a:latin typeface="Cambria Math" panose="02040503050406030204" pitchFamily="18" charset="0"/>
                              <a:ea typeface="Verdana"/>
                              <a:cs typeface="Verdana"/>
                            </a:rPr>
                            <m:t>𝑄</m:t>
                          </m:r>
                          <m:r>
                            <a:rPr lang="fr-FR" sz="1800" b="0" i="1" smtClean="0">
                              <a:solidFill>
                                <a:srgbClr val="576182"/>
                              </a:solidFill>
                              <a:latin typeface="Cambria Math" panose="02040503050406030204" pitchFamily="18" charset="0"/>
                              <a:ea typeface="Verdana"/>
                              <a:cs typeface="Verdana"/>
                            </a:rPr>
                            <m:t>, </m:t>
                          </m:r>
                          <m:r>
                            <a:rPr lang="fr-FR" sz="1800" b="0" i="1" smtClean="0">
                              <a:solidFill>
                                <a:srgbClr val="576182"/>
                              </a:solidFill>
                              <a:latin typeface="Cambria Math" panose="02040503050406030204" pitchFamily="18" charset="0"/>
                              <a:ea typeface="Verdana"/>
                              <a:cs typeface="Verdana"/>
                            </a:rPr>
                            <m:t>𝐾</m:t>
                          </m:r>
                          <m:r>
                            <a:rPr lang="fr-FR" sz="1800" b="0" i="1" smtClean="0">
                              <a:solidFill>
                                <a:srgbClr val="576182"/>
                              </a:solidFill>
                              <a:latin typeface="Cambria Math" panose="02040503050406030204" pitchFamily="18" charset="0"/>
                              <a:ea typeface="Verdana"/>
                              <a:cs typeface="Verdana"/>
                            </a:rPr>
                            <m:t>, </m:t>
                          </m:r>
                          <m:r>
                            <a:rPr lang="fr-FR" sz="1800" b="0" i="1" smtClean="0">
                              <a:solidFill>
                                <a:srgbClr val="576182"/>
                              </a:solidFill>
                              <a:latin typeface="Cambria Math" panose="02040503050406030204" pitchFamily="18" charset="0"/>
                              <a:ea typeface="Verdana"/>
                              <a:cs typeface="Verdana"/>
                            </a:rPr>
                            <m:t>𝑉</m:t>
                          </m:r>
                        </m:e>
                      </m:d>
                      <m:r>
                        <a:rPr lang="fr-FR" sz="1800" b="0" i="1" smtClean="0">
                          <a:solidFill>
                            <a:srgbClr val="576182"/>
                          </a:solidFill>
                          <a:latin typeface="Cambria Math" panose="02040503050406030204" pitchFamily="18" charset="0"/>
                          <a:ea typeface="Verdana"/>
                          <a:cs typeface="Verdana"/>
                        </a:rPr>
                        <m:t>=</m:t>
                      </m:r>
                      <m:r>
                        <a:rPr lang="fr-FR" sz="1800" b="0" i="1" smtClean="0">
                          <a:solidFill>
                            <a:srgbClr val="576182"/>
                          </a:solidFill>
                          <a:latin typeface="Cambria Math" panose="02040503050406030204" pitchFamily="18" charset="0"/>
                          <a:ea typeface="Verdana"/>
                          <a:cs typeface="Verdana"/>
                        </a:rPr>
                        <m:t>𝑠𝑜𝑓𝑡𝑚𝑎𝑥</m:t>
                      </m:r>
                      <m:d>
                        <m:dPr>
                          <m:ctrlPr>
                            <a:rPr lang="fr-FR" sz="1800" b="0" i="1" smtClean="0">
                              <a:solidFill>
                                <a:srgbClr val="576182"/>
                              </a:solidFill>
                              <a:latin typeface="Cambria Math" panose="02040503050406030204" pitchFamily="18" charset="0"/>
                              <a:ea typeface="Verdana"/>
                              <a:cs typeface="Verdana"/>
                            </a:rPr>
                          </m:ctrlPr>
                        </m:dPr>
                        <m:e>
                          <m:f>
                            <m:fPr>
                              <m:ctrlPr>
                                <a:rPr lang="fr-FR" sz="1800" b="0" i="1" smtClean="0">
                                  <a:solidFill>
                                    <a:srgbClr val="576182"/>
                                  </a:solidFill>
                                  <a:latin typeface="Cambria Math" panose="02040503050406030204" pitchFamily="18" charset="0"/>
                                  <a:ea typeface="Verdana"/>
                                  <a:cs typeface="Verdana"/>
                                </a:rPr>
                              </m:ctrlPr>
                            </m:fPr>
                            <m:num>
                              <m:r>
                                <a:rPr lang="fr-FR" sz="1800" b="0" i="1" smtClean="0">
                                  <a:solidFill>
                                    <a:srgbClr val="576182"/>
                                  </a:solidFill>
                                  <a:latin typeface="Cambria Math" panose="02040503050406030204" pitchFamily="18" charset="0"/>
                                  <a:ea typeface="Verdana"/>
                                  <a:cs typeface="Verdana"/>
                                </a:rPr>
                                <m:t>𝑄</m:t>
                              </m:r>
                              <m:sSup>
                                <m:sSupPr>
                                  <m:ctrlPr>
                                    <a:rPr lang="fr-FR" sz="1800" b="0" i="1" smtClean="0">
                                      <a:solidFill>
                                        <a:srgbClr val="576182"/>
                                      </a:solidFill>
                                      <a:latin typeface="Cambria Math" panose="02040503050406030204" pitchFamily="18" charset="0"/>
                                      <a:ea typeface="Verdana"/>
                                      <a:cs typeface="Verdana"/>
                                    </a:rPr>
                                  </m:ctrlPr>
                                </m:sSupPr>
                                <m:e>
                                  <m:r>
                                    <a:rPr lang="fr-FR" sz="1800" b="0" i="1" smtClean="0">
                                      <a:solidFill>
                                        <a:srgbClr val="576182"/>
                                      </a:solidFill>
                                      <a:latin typeface="Cambria Math" panose="02040503050406030204" pitchFamily="18" charset="0"/>
                                      <a:ea typeface="Verdana"/>
                                      <a:cs typeface="Verdana"/>
                                    </a:rPr>
                                    <m:t>𝐾</m:t>
                                  </m:r>
                                </m:e>
                                <m:sup>
                                  <m:r>
                                    <a:rPr lang="fr-FR" sz="1800" b="0" i="1" smtClean="0">
                                      <a:solidFill>
                                        <a:srgbClr val="576182"/>
                                      </a:solidFill>
                                      <a:latin typeface="Cambria Math" panose="02040503050406030204" pitchFamily="18" charset="0"/>
                                      <a:ea typeface="Verdana"/>
                                      <a:cs typeface="Verdana"/>
                                    </a:rPr>
                                    <m:t>𝑇</m:t>
                                  </m:r>
                                </m:sup>
                              </m:sSup>
                            </m:num>
                            <m:den>
                              <m:rad>
                                <m:radPr>
                                  <m:degHide m:val="on"/>
                                  <m:ctrlPr>
                                    <a:rPr lang="fr-FR" sz="1800" b="0" i="1" smtClean="0">
                                      <a:solidFill>
                                        <a:srgbClr val="576182"/>
                                      </a:solidFill>
                                      <a:latin typeface="Cambria Math" panose="02040503050406030204" pitchFamily="18" charset="0"/>
                                      <a:ea typeface="Verdana"/>
                                      <a:cs typeface="Verdana"/>
                                    </a:rPr>
                                  </m:ctrlPr>
                                </m:radPr>
                                <m:deg/>
                                <m:e>
                                  <m:r>
                                    <a:rPr lang="fr-FR" sz="1800" b="0" i="1" smtClean="0">
                                      <a:solidFill>
                                        <a:srgbClr val="576182"/>
                                      </a:solidFill>
                                      <a:latin typeface="Cambria Math" panose="02040503050406030204" pitchFamily="18" charset="0"/>
                                      <a:ea typeface="Verdana"/>
                                      <a:cs typeface="Verdana"/>
                                    </a:rPr>
                                    <m:t>𝑑</m:t>
                                  </m:r>
                                </m:e>
                              </m:rad>
                            </m:den>
                          </m:f>
                        </m:e>
                      </m:d>
                      <m:r>
                        <a:rPr lang="fr-FR" sz="1800" b="0" i="1" smtClean="0">
                          <a:solidFill>
                            <a:srgbClr val="576182"/>
                          </a:solidFill>
                          <a:latin typeface="Cambria Math" panose="02040503050406030204" pitchFamily="18" charset="0"/>
                          <a:ea typeface="Verdana"/>
                          <a:cs typeface="Verdana"/>
                        </a:rPr>
                        <m:t>𝑉</m:t>
                      </m:r>
                    </m:oMath>
                  </m:oMathPara>
                </a14:m>
                <a:endParaRPr lang="en-US" sz="1800" dirty="0">
                  <a:solidFill>
                    <a:srgbClr val="576182"/>
                  </a:solidFill>
                  <a:latin typeface="Verdana"/>
                  <a:ea typeface="Verdana"/>
                  <a:cs typeface="Verdana"/>
                </a:endParaRPr>
              </a:p>
            </p:txBody>
          </p:sp>
        </mc:Choice>
        <mc:Fallback xmlns="">
          <p:sp>
            <p:nvSpPr>
              <p:cNvPr id="5" name="Google Shape;68;p14">
                <a:extLst>
                  <a:ext uri="{FF2B5EF4-FFF2-40B4-BE49-F238E27FC236}">
                    <a16:creationId xmlns:a16="http://schemas.microsoft.com/office/drawing/2014/main" id="{C7642A11-104F-22F9-AEDF-04B850943904}"/>
                  </a:ext>
                </a:extLst>
              </p:cNvPr>
              <p:cNvSpPr txBox="1">
                <a:spLocks noRot="1" noChangeAspect="1" noMove="1" noResize="1" noEditPoints="1" noAdjustHandles="1" noChangeArrowheads="1" noChangeShapeType="1" noTextEdit="1"/>
              </p:cNvSpPr>
              <p:nvPr/>
            </p:nvSpPr>
            <p:spPr>
              <a:xfrm>
                <a:off x="761998" y="1238249"/>
                <a:ext cx="7739065" cy="3034647"/>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89336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5E650BC-FB33-2AB5-76D8-C7F96ED1E0C7}"/>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3C34864D-2561-3995-DD58-7AB73B95DB45}"/>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CF51F44D-FC4F-EBBC-D203-C90A309FC66C}"/>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5C411D31-DFB7-8242-6FAE-4E4C9A31A195}"/>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32</a:t>
            </a:fld>
            <a:endParaRPr lang="fr" i="1" dirty="0">
              <a:solidFill>
                <a:srgbClr val="8F6A21"/>
              </a:solidFill>
            </a:endParaRPr>
          </a:p>
        </p:txBody>
      </p:sp>
      <p:sp>
        <p:nvSpPr>
          <p:cNvPr id="6" name="Google Shape;83;p15">
            <a:extLst>
              <a:ext uri="{FF2B5EF4-FFF2-40B4-BE49-F238E27FC236}">
                <a16:creationId xmlns:a16="http://schemas.microsoft.com/office/drawing/2014/main" id="{52024569-17E9-F46D-A548-A9CBC3727F44}"/>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Multi-head Attention mechanism</a:t>
            </a:r>
          </a:p>
        </p:txBody>
      </p:sp>
      <p:sp>
        <p:nvSpPr>
          <p:cNvPr id="5" name="Google Shape;68;p14">
            <a:extLst>
              <a:ext uri="{FF2B5EF4-FFF2-40B4-BE49-F238E27FC236}">
                <a16:creationId xmlns:a16="http://schemas.microsoft.com/office/drawing/2014/main" id="{730DE1D7-EA1A-E151-A932-B9DA552A77CB}"/>
              </a:ext>
            </a:extLst>
          </p:cNvPr>
          <p:cNvSpPr txBox="1"/>
          <p:nvPr/>
        </p:nvSpPr>
        <p:spPr>
          <a:xfrm>
            <a:off x="761998" y="1238249"/>
            <a:ext cx="4828573" cy="3034647"/>
          </a:xfrm>
          <a:prstGeom prst="rect">
            <a:avLst/>
          </a:prstGeom>
          <a:noFill/>
          <a:ln>
            <a:noFill/>
          </a:ln>
        </p:spPr>
        <p:txBody>
          <a:bodyPr spcFirstLastPara="1" wrap="square" lIns="91425" tIns="91425" rIns="91425" bIns="91425" anchor="t" anchorCtr="0">
            <a:noAutofit/>
          </a:bodyPr>
          <a:lstStyle/>
          <a:p>
            <a:pPr marL="171450" indent="-171450">
              <a:buFont typeface="Wingdings" pitchFamily="2" charset="2"/>
              <a:buChar char="v"/>
            </a:pPr>
            <a:r>
              <a:rPr lang="en-US" sz="1200" dirty="0">
                <a:solidFill>
                  <a:srgbClr val="576182"/>
                </a:solidFill>
                <a:latin typeface="Verdana"/>
                <a:ea typeface="Verdana"/>
                <a:cs typeface="Verdana"/>
              </a:rPr>
              <a:t>Multi-head attention is an extension of the scaled dot-product attention mechanism.</a:t>
            </a:r>
          </a:p>
          <a:p>
            <a:pPr marL="171450" indent="-171450">
              <a:buFont typeface="Wingdings" pitchFamily="2" charset="2"/>
              <a:buChar char="v"/>
            </a:pPr>
            <a:endParaRPr lang="en-US" sz="1200" dirty="0">
              <a:solidFill>
                <a:srgbClr val="576182"/>
              </a:solidFill>
              <a:latin typeface="Verdana"/>
              <a:ea typeface="Verdana"/>
              <a:cs typeface="Verdana"/>
            </a:endParaRPr>
          </a:p>
          <a:p>
            <a:pPr marL="171450" indent="-171450">
              <a:buFont typeface="Wingdings" pitchFamily="2" charset="2"/>
              <a:buChar char="v"/>
            </a:pPr>
            <a:r>
              <a:rPr lang="en-US" sz="1200" dirty="0">
                <a:solidFill>
                  <a:srgbClr val="576182"/>
                </a:solidFill>
                <a:latin typeface="Verdana"/>
                <a:ea typeface="Verdana"/>
                <a:cs typeface="Verdana"/>
              </a:rPr>
              <a:t>Rather than having just one set of attention weights and outputs, multi-head attention allows the model to use multiple attention mechanisms (or “heads”) in parallel. Each head operates independently and captures different aspects of the input sequence.</a:t>
            </a:r>
          </a:p>
        </p:txBody>
      </p:sp>
      <p:sp>
        <p:nvSpPr>
          <p:cNvPr id="8" name="TextBox 7">
            <a:extLst>
              <a:ext uri="{FF2B5EF4-FFF2-40B4-BE49-F238E27FC236}">
                <a16:creationId xmlns:a16="http://schemas.microsoft.com/office/drawing/2014/main" id="{8DCCA363-E4E2-2D12-6D74-4178D1AAE1A8}"/>
              </a:ext>
            </a:extLst>
          </p:cNvPr>
          <p:cNvSpPr txBox="1"/>
          <p:nvPr/>
        </p:nvSpPr>
        <p:spPr>
          <a:xfrm>
            <a:off x="761998" y="4466524"/>
            <a:ext cx="7334914" cy="215444"/>
          </a:xfrm>
          <a:prstGeom prst="rect">
            <a:avLst/>
          </a:prstGeom>
          <a:noFill/>
        </p:spPr>
        <p:txBody>
          <a:bodyPr wrap="square">
            <a:spAutoFit/>
          </a:bodyPr>
          <a:lstStyle/>
          <a:p>
            <a:pPr algn="l"/>
            <a:r>
              <a:rPr lang="en-US" sz="800" dirty="0">
                <a:solidFill>
                  <a:srgbClr val="576182"/>
                </a:solidFill>
                <a:latin typeface="Verdana"/>
                <a:ea typeface="Verdana"/>
                <a:cs typeface="Verdana"/>
              </a:rPr>
              <a:t>[1] </a:t>
            </a:r>
            <a:r>
              <a:rPr lang="en-US" sz="800" b="1" dirty="0">
                <a:solidFill>
                  <a:srgbClr val="576182"/>
                </a:solidFill>
                <a:latin typeface="Verdana"/>
                <a:ea typeface="Verdana"/>
                <a:cs typeface="Verdana"/>
              </a:rPr>
              <a:t>Neural machine translation by jointly learning to align and translate </a:t>
            </a:r>
            <a:r>
              <a:rPr lang="en-US" sz="800" dirty="0">
                <a:solidFill>
                  <a:srgbClr val="576182"/>
                </a:solidFill>
                <a:latin typeface="Verdana"/>
                <a:ea typeface="Verdana"/>
                <a:cs typeface="Verdana"/>
              </a:rPr>
              <a:t>D. </a:t>
            </a:r>
            <a:r>
              <a:rPr lang="en-US" sz="800" dirty="0" err="1">
                <a:solidFill>
                  <a:srgbClr val="576182"/>
                </a:solidFill>
                <a:latin typeface="Verdana"/>
                <a:ea typeface="Verdana"/>
                <a:cs typeface="Verdana"/>
              </a:rPr>
              <a:t>Bahdanau</a:t>
            </a:r>
            <a:r>
              <a:rPr lang="en-US" sz="800" dirty="0">
                <a:solidFill>
                  <a:srgbClr val="576182"/>
                </a:solidFill>
                <a:latin typeface="Verdana"/>
                <a:ea typeface="Verdana"/>
                <a:cs typeface="Verdana"/>
              </a:rPr>
              <a:t>. </a:t>
            </a:r>
            <a:r>
              <a:rPr lang="en-US" sz="800" dirty="0" err="1">
                <a:solidFill>
                  <a:srgbClr val="576182"/>
                </a:solidFill>
                <a:latin typeface="Verdana"/>
                <a:ea typeface="Verdana"/>
                <a:cs typeface="Verdana"/>
              </a:rPr>
              <a:t>arXiv</a:t>
            </a:r>
            <a:r>
              <a:rPr lang="en-US" sz="800" dirty="0">
                <a:solidFill>
                  <a:srgbClr val="576182"/>
                </a:solidFill>
                <a:latin typeface="Verdana"/>
                <a:ea typeface="Verdana"/>
                <a:cs typeface="Verdana"/>
              </a:rPr>
              <a:t> preprint arXiv:1409.0473. 2014.</a:t>
            </a:r>
          </a:p>
        </p:txBody>
      </p:sp>
      <p:pic>
        <p:nvPicPr>
          <p:cNvPr id="8194" name="Picture 2">
            <a:extLst>
              <a:ext uri="{FF2B5EF4-FFF2-40B4-BE49-F238E27FC236}">
                <a16:creationId xmlns:a16="http://schemas.microsoft.com/office/drawing/2014/main" id="{7A1CBF90-3578-184D-FBBF-5C87AD05ED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725" y="1118361"/>
            <a:ext cx="1993187" cy="3005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848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A4E9340C-EDD7-77C7-4C45-A833A3495F5E}"/>
            </a:ext>
          </a:extLst>
        </p:cNvPr>
        <p:cNvGrpSpPr/>
        <p:nvPr/>
      </p:nvGrpSpPr>
      <p:grpSpPr>
        <a:xfrm>
          <a:off x="0" y="0"/>
          <a:ext cx="0" cy="0"/>
          <a:chOff x="0" y="0"/>
          <a:chExt cx="0" cy="0"/>
        </a:xfrm>
      </p:grpSpPr>
      <p:pic>
        <p:nvPicPr>
          <p:cNvPr id="10244" name="Picture 4">
            <a:extLst>
              <a:ext uri="{FF2B5EF4-FFF2-40B4-BE49-F238E27FC236}">
                <a16:creationId xmlns:a16="http://schemas.microsoft.com/office/drawing/2014/main" id="{88A64A47-4336-F160-7B01-252D1D8C1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97" y="767019"/>
            <a:ext cx="6559249" cy="399548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Une image contenant texte, Police, Graphique, capture d’écran&#10;&#10;Description générée automatiquement">
            <a:extLst>
              <a:ext uri="{FF2B5EF4-FFF2-40B4-BE49-F238E27FC236}">
                <a16:creationId xmlns:a16="http://schemas.microsoft.com/office/drawing/2014/main" id="{E1052B8F-0B21-6F38-18D1-E2DA1C41C87A}"/>
              </a:ext>
            </a:extLst>
          </p:cNvPr>
          <p:cNvPicPr>
            <a:picLocks noChangeAspect="1"/>
          </p:cNvPicPr>
          <p:nvPr/>
        </p:nvPicPr>
        <p:blipFill>
          <a:blip r:embed="rId4"/>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90F73295-B30A-1965-20E4-1C4BE96058D0}"/>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0396A678-33D6-CB0B-580D-5BB3365E5D9E}"/>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33</a:t>
            </a:fld>
            <a:endParaRPr lang="fr" i="1" dirty="0">
              <a:solidFill>
                <a:srgbClr val="8F6A21"/>
              </a:solidFill>
            </a:endParaRPr>
          </a:p>
        </p:txBody>
      </p:sp>
      <p:sp>
        <p:nvSpPr>
          <p:cNvPr id="6" name="Google Shape;83;p15">
            <a:extLst>
              <a:ext uri="{FF2B5EF4-FFF2-40B4-BE49-F238E27FC236}">
                <a16:creationId xmlns:a16="http://schemas.microsoft.com/office/drawing/2014/main" id="{B95D4851-2008-A690-3FD3-8735D1586F54}"/>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sym typeface="Verdana"/>
              </a:rPr>
              <a:t>Transformer architecture</a:t>
            </a:r>
          </a:p>
        </p:txBody>
      </p:sp>
    </p:spTree>
    <p:extLst>
      <p:ext uri="{BB962C8B-B14F-4D97-AF65-F5344CB8AC3E}">
        <p14:creationId xmlns:p14="http://schemas.microsoft.com/office/powerpoint/2010/main" val="1694834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F0B594D4-FCBA-C423-4DDE-3106D17C2F4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03110BB-32A4-2E0E-FA4B-244059D32A74}"/>
              </a:ext>
            </a:extLst>
          </p:cNvPr>
          <p:cNvPicPr>
            <a:picLocks noChangeAspect="1"/>
          </p:cNvPicPr>
          <p:nvPr/>
        </p:nvPicPr>
        <p:blipFill>
          <a:blip r:embed="rId3"/>
          <a:stretch>
            <a:fillRect/>
          </a:stretch>
        </p:blipFill>
        <p:spPr>
          <a:xfrm>
            <a:off x="4370930" y="1504109"/>
            <a:ext cx="4825945" cy="2502921"/>
          </a:xfrm>
          <a:prstGeom prst="rect">
            <a:avLst/>
          </a:prstGeom>
        </p:spPr>
      </p:pic>
      <p:pic>
        <p:nvPicPr>
          <p:cNvPr id="3" name="Image 2" descr="Une image contenant texte, Police, Graphique, capture d’écran&#10;&#10;Description générée automatiquement">
            <a:extLst>
              <a:ext uri="{FF2B5EF4-FFF2-40B4-BE49-F238E27FC236}">
                <a16:creationId xmlns:a16="http://schemas.microsoft.com/office/drawing/2014/main" id="{C772AA48-F6E3-BB8A-CEAF-444DE30358B4}"/>
              </a:ext>
            </a:extLst>
          </p:cNvPr>
          <p:cNvPicPr>
            <a:picLocks noChangeAspect="1"/>
          </p:cNvPicPr>
          <p:nvPr/>
        </p:nvPicPr>
        <p:blipFill>
          <a:blip r:embed="rId4"/>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BD2B3E46-3612-B27A-C8CA-F1AD5CD5E4ED}"/>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B8EA66AA-E064-D249-18F5-48B38F68F269}"/>
              </a:ext>
            </a:extLst>
          </p:cNvPr>
          <p:cNvSpPr>
            <a:spLocks noGrp="1"/>
          </p:cNvSpPr>
          <p:nvPr>
            <p:ph type="sldNum" idx="12"/>
          </p:nvPr>
        </p:nvSpPr>
        <p:spPr>
          <a:xfrm>
            <a:off x="1632680" y="4574246"/>
            <a:ext cx="348520"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34</a:t>
            </a:fld>
            <a:endParaRPr lang="fr" i="1" dirty="0">
              <a:solidFill>
                <a:srgbClr val="8F6A21"/>
              </a:solidFill>
            </a:endParaRPr>
          </a:p>
        </p:txBody>
      </p:sp>
      <p:sp>
        <p:nvSpPr>
          <p:cNvPr id="6" name="Google Shape;83;p15">
            <a:extLst>
              <a:ext uri="{FF2B5EF4-FFF2-40B4-BE49-F238E27FC236}">
                <a16:creationId xmlns:a16="http://schemas.microsoft.com/office/drawing/2014/main" id="{37F57B06-BEBF-66D0-742C-74E64DFCB9E1}"/>
              </a:ext>
            </a:extLst>
          </p:cNvPr>
          <p:cNvSpPr txBox="1">
            <a:spLocks/>
          </p:cNvSpPr>
          <p:nvPr/>
        </p:nvSpPr>
        <p:spPr>
          <a:xfrm>
            <a:off x="676275" y="493161"/>
            <a:ext cx="8520600" cy="6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600" b="1" dirty="0">
                <a:solidFill>
                  <a:srgbClr val="576182"/>
                </a:solidFill>
                <a:latin typeface="FUTURA MEDIUM" panose="020B0602020204020303" pitchFamily="34" charset="-79"/>
                <a:ea typeface="Verdana"/>
                <a:cs typeface="FUTURA MEDIUM" panose="020B0602020204020303" pitchFamily="34" charset="-79"/>
              </a:rPr>
              <a:t>What is a Mixture of Experts (</a:t>
            </a:r>
            <a:r>
              <a:rPr lang="en-US" sz="2600" b="1" dirty="0" err="1">
                <a:solidFill>
                  <a:srgbClr val="576182"/>
                </a:solidFill>
                <a:latin typeface="FUTURA MEDIUM" panose="020B0602020204020303" pitchFamily="34" charset="-79"/>
                <a:ea typeface="Verdana"/>
                <a:cs typeface="FUTURA MEDIUM" panose="020B0602020204020303" pitchFamily="34" charset="-79"/>
              </a:rPr>
              <a:t>MoE</a:t>
            </a:r>
            <a:r>
              <a:rPr lang="en-US" sz="2600" b="1" dirty="0">
                <a:solidFill>
                  <a:srgbClr val="576182"/>
                </a:solidFill>
                <a:latin typeface="FUTURA MEDIUM" panose="020B0602020204020303" pitchFamily="34" charset="-79"/>
                <a:ea typeface="Verdana"/>
                <a:cs typeface="FUTURA MEDIUM" panose="020B0602020204020303" pitchFamily="34" charset="-79"/>
              </a:rPr>
              <a:t>)?</a:t>
            </a:r>
          </a:p>
        </p:txBody>
      </p:sp>
      <p:sp>
        <p:nvSpPr>
          <p:cNvPr id="8" name="Google Shape;68;p14">
            <a:extLst>
              <a:ext uri="{FF2B5EF4-FFF2-40B4-BE49-F238E27FC236}">
                <a16:creationId xmlns:a16="http://schemas.microsoft.com/office/drawing/2014/main" id="{A10CFC8B-B9AE-259C-B5AC-9304076275DA}"/>
              </a:ext>
            </a:extLst>
          </p:cNvPr>
          <p:cNvSpPr txBox="1"/>
          <p:nvPr/>
        </p:nvSpPr>
        <p:spPr>
          <a:xfrm>
            <a:off x="524492" y="1238247"/>
            <a:ext cx="4047508" cy="3034647"/>
          </a:xfrm>
          <a:prstGeom prst="rect">
            <a:avLst/>
          </a:prstGeom>
          <a:noFill/>
          <a:ln>
            <a:noFill/>
          </a:ln>
        </p:spPr>
        <p:txBody>
          <a:bodyPr spcFirstLastPara="1" wrap="square" lIns="91425" tIns="91425" rIns="91425" bIns="91425" anchor="t" anchorCtr="0">
            <a:noAutofit/>
          </a:bodyPr>
          <a:lstStyle/>
          <a:p>
            <a:pPr marL="171450" indent="-171450">
              <a:lnSpc>
                <a:spcPct val="150000"/>
              </a:lnSpc>
              <a:buFont typeface="Wingdings" pitchFamily="2" charset="2"/>
              <a:buChar char="v"/>
            </a:pPr>
            <a:r>
              <a:rPr lang="en-US" sz="1200" dirty="0">
                <a:solidFill>
                  <a:srgbClr val="576182"/>
                </a:solidFill>
                <a:latin typeface="Verdana"/>
                <a:ea typeface="Verdana"/>
                <a:cs typeface="Verdana"/>
              </a:rPr>
              <a:t>Mixture of Experts enable models to be pretrained with far less compute, which means you can dramatically scale up the model or dataset size with the same compute budget as a dense model. </a:t>
            </a:r>
          </a:p>
          <a:p>
            <a:pPr marL="171450" indent="-171450">
              <a:lnSpc>
                <a:spcPct val="150000"/>
              </a:lnSpc>
              <a:buFont typeface="Wingdings" pitchFamily="2" charset="2"/>
              <a:buChar char="v"/>
            </a:pPr>
            <a:r>
              <a:rPr lang="en-US" sz="1200" dirty="0">
                <a:solidFill>
                  <a:srgbClr val="576182"/>
                </a:solidFill>
                <a:latin typeface="Verdana"/>
                <a:ea typeface="Verdana"/>
                <a:cs typeface="Verdana"/>
              </a:rPr>
              <a:t>A </a:t>
            </a:r>
            <a:r>
              <a:rPr lang="en-US" sz="1200" dirty="0" err="1">
                <a:solidFill>
                  <a:srgbClr val="576182"/>
                </a:solidFill>
                <a:latin typeface="Verdana"/>
                <a:ea typeface="Verdana"/>
                <a:cs typeface="Verdana"/>
              </a:rPr>
              <a:t>MoE</a:t>
            </a:r>
            <a:r>
              <a:rPr lang="en-US" sz="1200" dirty="0">
                <a:solidFill>
                  <a:srgbClr val="576182"/>
                </a:solidFill>
                <a:latin typeface="Verdana"/>
                <a:ea typeface="Verdana"/>
                <a:cs typeface="Verdana"/>
              </a:rPr>
              <a:t> consists of two main elements:</a:t>
            </a:r>
          </a:p>
          <a:p>
            <a:pPr marL="581025" lvl="1" indent="-166688">
              <a:lnSpc>
                <a:spcPct val="150000"/>
              </a:lnSpc>
              <a:buFont typeface="Wingdings" pitchFamily="2" charset="2"/>
              <a:buChar char="v"/>
            </a:pPr>
            <a:r>
              <a:rPr lang="en-US" sz="1200" dirty="0">
                <a:solidFill>
                  <a:srgbClr val="576182"/>
                </a:solidFill>
                <a:latin typeface="Verdana"/>
                <a:ea typeface="Verdana"/>
                <a:cs typeface="Verdana"/>
              </a:rPr>
              <a:t>Sparse </a:t>
            </a:r>
            <a:r>
              <a:rPr lang="en-US" sz="1200" dirty="0" err="1">
                <a:solidFill>
                  <a:srgbClr val="576182"/>
                </a:solidFill>
                <a:latin typeface="Verdana"/>
                <a:ea typeface="Verdana"/>
                <a:cs typeface="Verdana"/>
              </a:rPr>
              <a:t>MoE</a:t>
            </a:r>
            <a:r>
              <a:rPr lang="en-US" sz="1200" dirty="0">
                <a:solidFill>
                  <a:srgbClr val="576182"/>
                </a:solidFill>
                <a:latin typeface="Verdana"/>
                <a:ea typeface="Verdana"/>
                <a:cs typeface="Verdana"/>
              </a:rPr>
              <a:t> layers are used instead of dense feed-forward network (FFN) layers. </a:t>
            </a:r>
          </a:p>
          <a:p>
            <a:pPr marL="581025" lvl="1" indent="-166688">
              <a:lnSpc>
                <a:spcPct val="150000"/>
              </a:lnSpc>
              <a:buFont typeface="Wingdings" pitchFamily="2" charset="2"/>
              <a:buChar char="v"/>
            </a:pPr>
            <a:r>
              <a:rPr lang="en-US" sz="1200" dirty="0">
                <a:solidFill>
                  <a:srgbClr val="576182"/>
                </a:solidFill>
                <a:latin typeface="Verdana"/>
                <a:ea typeface="Verdana"/>
                <a:cs typeface="Verdana"/>
              </a:rPr>
              <a:t>A gate network or router, that determines which tokens are sent to which expert.</a:t>
            </a:r>
          </a:p>
        </p:txBody>
      </p:sp>
    </p:spTree>
    <p:extLst>
      <p:ext uri="{BB962C8B-B14F-4D97-AF65-F5344CB8AC3E}">
        <p14:creationId xmlns:p14="http://schemas.microsoft.com/office/powerpoint/2010/main" val="1365959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2"/>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5" name="Image 4" descr="Une image contenant texte, Police, Graphique, capture d’écran&#10;&#10;Description générée automatiquement">
            <a:extLst>
              <a:ext uri="{FF2B5EF4-FFF2-40B4-BE49-F238E27FC236}">
                <a16:creationId xmlns:a16="http://schemas.microsoft.com/office/drawing/2014/main" id="{B7F2A176-2A33-C6A9-3689-FD32952B1673}"/>
              </a:ext>
            </a:extLst>
          </p:cNvPr>
          <p:cNvPicPr>
            <a:picLocks noChangeAspect="1"/>
          </p:cNvPicPr>
          <p:nvPr/>
        </p:nvPicPr>
        <p:blipFill>
          <a:blip r:embed="rId4"/>
          <a:stretch>
            <a:fillRect/>
          </a:stretch>
        </p:blipFill>
        <p:spPr>
          <a:xfrm>
            <a:off x="2897735" y="1718580"/>
            <a:ext cx="3348530" cy="17063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Google Shape;83;p15"/>
          <p:cNvSpPr txBox="1">
            <a:spLocks noGrp="1"/>
          </p:cNvSpPr>
          <p:nvPr>
            <p:ph type="ctrTitle" idx="4294967295"/>
          </p:nvPr>
        </p:nvSpPr>
        <p:spPr>
          <a:xfrm>
            <a:off x="754650" y="955075"/>
            <a:ext cx="8520600" cy="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Hello World !</a:t>
            </a:r>
            <a:endParaRPr sz="2600" b="1" dirty="0">
              <a:solidFill>
                <a:srgbClr val="576182"/>
              </a:solidFill>
              <a:latin typeface="FUTURA MEDIUM" panose="020B0602020204020303" pitchFamily="34" charset="-79"/>
              <a:ea typeface="Verdana"/>
              <a:cs typeface="FUTURA MEDIUM" panose="020B0602020204020303" pitchFamily="34" charset="-79"/>
              <a:sym typeface="Verdana"/>
            </a:endParaRPr>
          </a:p>
        </p:txBody>
      </p:sp>
      <p:sp>
        <p:nvSpPr>
          <p:cNvPr id="84" name="Google Shape;84;p15"/>
          <p:cNvSpPr txBox="1">
            <a:spLocks noGrp="1"/>
          </p:cNvSpPr>
          <p:nvPr>
            <p:ph type="subTitle" idx="4294967295"/>
          </p:nvPr>
        </p:nvSpPr>
        <p:spPr>
          <a:xfrm>
            <a:off x="754650" y="1578051"/>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i="1" dirty="0">
                <a:solidFill>
                  <a:srgbClr val="576182"/>
                </a:solidFill>
                <a:latin typeface="Georgia"/>
                <a:ea typeface="Georgia"/>
                <a:cs typeface="Georgia"/>
                <a:sym typeface="Georgia"/>
              </a:rPr>
              <a:t>Yasser KHALAFAOUI, </a:t>
            </a:r>
            <a:r>
              <a:rPr lang="fr" i="1" dirty="0" err="1">
                <a:solidFill>
                  <a:srgbClr val="576182"/>
                </a:solidFill>
                <a:latin typeface="Georgia"/>
                <a:ea typeface="Georgia"/>
                <a:cs typeface="Georgia"/>
                <a:sym typeface="Georgia"/>
              </a:rPr>
              <a:t>Ph.D</a:t>
            </a:r>
            <a:r>
              <a:rPr lang="fr" i="1" dirty="0">
                <a:solidFill>
                  <a:srgbClr val="576182"/>
                </a:solidFill>
                <a:latin typeface="Georgia"/>
                <a:ea typeface="Georgia"/>
                <a:cs typeface="Georgia"/>
                <a:sym typeface="Georgia"/>
              </a:rPr>
              <a:t>.</a:t>
            </a:r>
            <a:endParaRPr i="1" dirty="0">
              <a:solidFill>
                <a:srgbClr val="576182"/>
              </a:solidFill>
              <a:latin typeface="Georgia"/>
              <a:ea typeface="Georgia"/>
              <a:cs typeface="Georgia"/>
              <a:sym typeface="Georgia"/>
            </a:endParaRPr>
          </a:p>
        </p:txBody>
      </p:sp>
      <p:sp>
        <p:nvSpPr>
          <p:cNvPr id="86" name="Google Shape;86;p15"/>
          <p:cNvSpPr txBox="1"/>
          <p:nvPr/>
        </p:nvSpPr>
        <p:spPr>
          <a:xfrm>
            <a:off x="714375" y="2038350"/>
            <a:ext cx="3048000" cy="18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dirty="0" err="1">
                <a:solidFill>
                  <a:srgbClr val="576182"/>
                </a:solidFill>
                <a:latin typeface="Verdana"/>
                <a:ea typeface="Verdana"/>
                <a:cs typeface="Verdana"/>
                <a:sym typeface="Verdana"/>
              </a:rPr>
              <a:t>Generative</a:t>
            </a:r>
            <a:r>
              <a:rPr lang="fr" sz="1200" dirty="0">
                <a:solidFill>
                  <a:srgbClr val="576182"/>
                </a:solidFill>
                <a:latin typeface="Verdana"/>
                <a:ea typeface="Verdana"/>
                <a:cs typeface="Verdana"/>
                <a:sym typeface="Verdana"/>
              </a:rPr>
              <a:t> AI </a:t>
            </a:r>
            <a:r>
              <a:rPr lang="fr" sz="1200" dirty="0" err="1">
                <a:solidFill>
                  <a:srgbClr val="576182"/>
                </a:solidFill>
                <a:latin typeface="Verdana"/>
                <a:ea typeface="Verdana"/>
                <a:cs typeface="Verdana"/>
                <a:sym typeface="Verdana"/>
              </a:rPr>
              <a:t>Researcher</a:t>
            </a:r>
            <a:endParaRPr lang="fr" sz="1200" dirty="0">
              <a:solidFill>
                <a:srgbClr val="576182"/>
              </a:solidFill>
              <a:latin typeface="Verdana"/>
              <a:ea typeface="Verdana"/>
              <a:cs typeface="Verdana"/>
              <a:sym typeface="Verdana"/>
            </a:endParaRPr>
          </a:p>
          <a:p>
            <a:pPr marL="0" lvl="0" indent="0" algn="l" rtl="0">
              <a:spcBef>
                <a:spcPts val="0"/>
              </a:spcBef>
              <a:spcAft>
                <a:spcPts val="0"/>
              </a:spcAft>
              <a:buNone/>
            </a:pPr>
            <a:r>
              <a:rPr lang="fr" sz="1200" dirty="0">
                <a:solidFill>
                  <a:srgbClr val="576182"/>
                </a:solidFill>
                <a:latin typeface="Verdana"/>
                <a:ea typeface="Verdana"/>
                <a:cs typeface="Verdana"/>
                <a:sym typeface="Verdana"/>
              </a:rPr>
              <a:t>@ </a:t>
            </a:r>
            <a:r>
              <a:rPr lang="fr" sz="1200" dirty="0" err="1">
                <a:solidFill>
                  <a:srgbClr val="576182"/>
                </a:solidFill>
                <a:latin typeface="Verdana"/>
                <a:ea typeface="Verdana"/>
                <a:cs typeface="Verdana"/>
                <a:sym typeface="Verdana"/>
              </a:rPr>
              <a:t>Kompanion</a:t>
            </a:r>
            <a:endParaRPr lang="fr" sz="1200" dirty="0">
              <a:solidFill>
                <a:srgbClr val="576182"/>
              </a:solidFill>
              <a:latin typeface="Verdana"/>
              <a:ea typeface="Verdana"/>
              <a:cs typeface="Verdana"/>
              <a:sym typeface="Verdana"/>
            </a:endParaRPr>
          </a:p>
          <a:p>
            <a:pPr marL="0" lvl="0" indent="0" algn="l" rtl="0">
              <a:spcBef>
                <a:spcPts val="0"/>
              </a:spcBef>
              <a:spcAft>
                <a:spcPts val="0"/>
              </a:spcAft>
              <a:buNone/>
            </a:pPr>
            <a:endParaRPr lang="fr-FR" sz="1200" dirty="0">
              <a:solidFill>
                <a:srgbClr val="576182"/>
              </a:solidFill>
              <a:latin typeface="Verdana"/>
              <a:ea typeface="Verdana"/>
              <a:cs typeface="Verdana"/>
              <a:sym typeface="Verdana"/>
            </a:endParaRPr>
          </a:p>
          <a:p>
            <a:pPr marL="0" lvl="0" indent="0" algn="l" rtl="0">
              <a:spcBef>
                <a:spcPts val="0"/>
              </a:spcBef>
              <a:spcAft>
                <a:spcPts val="0"/>
              </a:spcAft>
              <a:buNone/>
            </a:pPr>
            <a:r>
              <a:rPr lang="en-US" sz="1200" dirty="0">
                <a:solidFill>
                  <a:srgbClr val="576182"/>
                </a:solidFill>
                <a:latin typeface="Verdana"/>
                <a:ea typeface="Verdana"/>
                <a:cs typeface="Verdana"/>
                <a:sym typeface="Verdana"/>
                <a:hlinkClick r:id="rId3"/>
              </a:rPr>
              <a:t>khalafaoui@aivancity.ai</a:t>
            </a:r>
            <a:endParaRPr lang="en-US" sz="1200" dirty="0">
              <a:solidFill>
                <a:srgbClr val="576182"/>
              </a:solidFill>
              <a:latin typeface="Verdana"/>
              <a:ea typeface="Verdana"/>
              <a:cs typeface="Verdana"/>
              <a:sym typeface="Verdana"/>
            </a:endParaRPr>
          </a:p>
          <a:p>
            <a:pPr marL="0" lvl="0" indent="0" algn="l" rtl="0">
              <a:spcBef>
                <a:spcPts val="0"/>
              </a:spcBef>
              <a:spcAft>
                <a:spcPts val="0"/>
              </a:spcAft>
              <a:buNone/>
            </a:pPr>
            <a:endParaRPr sz="1200" dirty="0">
              <a:solidFill>
                <a:srgbClr val="576182"/>
              </a:solidFill>
              <a:latin typeface="Verdana"/>
              <a:ea typeface="Verdana"/>
              <a:cs typeface="Verdana"/>
              <a:sym typeface="Verdana"/>
            </a:endParaRPr>
          </a:p>
        </p:txBody>
      </p:sp>
      <p:pic>
        <p:nvPicPr>
          <p:cNvPr id="93" name="Google Shape;93;p15"/>
          <p:cNvPicPr preferRelativeResize="0"/>
          <p:nvPr/>
        </p:nvPicPr>
        <p:blipFill>
          <a:blip r:embed="rId4">
            <a:alphaModFix/>
          </a:blip>
          <a:stretch>
            <a:fillRect/>
          </a:stretch>
        </p:blipFill>
        <p:spPr>
          <a:xfrm rot="13351825">
            <a:off x="5415724" y="3129149"/>
            <a:ext cx="152400" cy="85350"/>
          </a:xfrm>
          <a:prstGeom prst="rect">
            <a:avLst/>
          </a:prstGeom>
          <a:noFill/>
          <a:ln>
            <a:noFill/>
          </a:ln>
        </p:spPr>
      </p:pic>
      <p:sp>
        <p:nvSpPr>
          <p:cNvPr id="94" name="Google Shape;94;p15"/>
          <p:cNvSpPr txBox="1"/>
          <p:nvPr/>
        </p:nvSpPr>
        <p:spPr>
          <a:xfrm>
            <a:off x="4972125" y="3171825"/>
            <a:ext cx="1209600" cy="10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576182"/>
                </a:solidFill>
                <a:latin typeface="Georgia"/>
                <a:ea typeface="Georgia"/>
                <a:cs typeface="Georgia"/>
                <a:sym typeface="Georgia"/>
              </a:rPr>
              <a:t>It’s</a:t>
            </a:r>
            <a:r>
              <a:rPr lang="fr" sz="1000" i="1" dirty="0">
                <a:solidFill>
                  <a:srgbClr val="576182"/>
                </a:solidFill>
                <a:latin typeface="Georgia"/>
                <a:ea typeface="Georgia"/>
                <a:cs typeface="Georgia"/>
                <a:sym typeface="Georgia"/>
              </a:rPr>
              <a:t> me!</a:t>
            </a:r>
            <a:endParaRPr sz="1000" i="1" dirty="0">
              <a:solidFill>
                <a:srgbClr val="576182"/>
              </a:solidFill>
              <a:latin typeface="Georgia"/>
              <a:ea typeface="Georgia"/>
              <a:cs typeface="Georgia"/>
              <a:sym typeface="Georgia"/>
            </a:endParaRPr>
          </a:p>
        </p:txBody>
      </p:sp>
      <p:pic>
        <p:nvPicPr>
          <p:cNvPr id="3" name="Image 2" descr="Une image contenant texte, Police, Graphique, capture d’écran&#10;&#10;Description générée automatiquement">
            <a:extLst>
              <a:ext uri="{FF2B5EF4-FFF2-40B4-BE49-F238E27FC236}">
                <a16:creationId xmlns:a16="http://schemas.microsoft.com/office/drawing/2014/main" id="{50E2601C-0CC6-32AC-A1F7-F07FAAF724B3}"/>
              </a:ext>
            </a:extLst>
          </p:cNvPr>
          <p:cNvPicPr>
            <a:picLocks noChangeAspect="1"/>
          </p:cNvPicPr>
          <p:nvPr/>
        </p:nvPicPr>
        <p:blipFill>
          <a:blip r:embed="rId5"/>
          <a:stretch>
            <a:fillRect/>
          </a:stretch>
        </p:blipFill>
        <p:spPr>
          <a:xfrm>
            <a:off x="7616643" y="4430382"/>
            <a:ext cx="1399427" cy="713118"/>
          </a:xfrm>
          <a:prstGeom prst="rect">
            <a:avLst/>
          </a:prstGeom>
        </p:spPr>
      </p:pic>
      <p:pic>
        <p:nvPicPr>
          <p:cNvPr id="6" name="Picture 5" descr="A person wearing round glasses&#10;&#10;AI-generated content may be incorrect.">
            <a:extLst>
              <a:ext uri="{FF2B5EF4-FFF2-40B4-BE49-F238E27FC236}">
                <a16:creationId xmlns:a16="http://schemas.microsoft.com/office/drawing/2014/main" id="{0116EC11-FF11-87BB-E7B0-5BF439393B4B}"/>
              </a:ext>
            </a:extLst>
          </p:cNvPr>
          <p:cNvPicPr>
            <a:picLocks noChangeAspect="1"/>
          </p:cNvPicPr>
          <p:nvPr/>
        </p:nvPicPr>
        <p:blipFill>
          <a:blip r:embed="rId6"/>
          <a:stretch>
            <a:fillRect/>
          </a:stretch>
        </p:blipFill>
        <p:spPr>
          <a:xfrm>
            <a:off x="5283813" y="515401"/>
            <a:ext cx="3073400" cy="3073400"/>
          </a:xfrm>
          <a:prstGeom prst="octagon">
            <a:avLst/>
          </a:prstGeom>
        </p:spPr>
      </p:pic>
      <p:sp>
        <p:nvSpPr>
          <p:cNvPr id="2" name="Google Shape;87;p15">
            <a:extLst>
              <a:ext uri="{FF2B5EF4-FFF2-40B4-BE49-F238E27FC236}">
                <a16:creationId xmlns:a16="http://schemas.microsoft.com/office/drawing/2014/main" id="{A3D8AD17-CA6F-EA35-43F4-9E823E719C33}"/>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0DFF45CB-A4FD-BD40-9B04-BA1652842E8E}"/>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4</a:t>
            </a:fld>
            <a:endParaRPr lang="fr" i="1" dirty="0">
              <a:solidFill>
                <a:srgbClr val="8F6A2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F6F4C21F-CA88-2F37-845D-116327594EDE}"/>
            </a:ext>
          </a:extLst>
        </p:cNvPr>
        <p:cNvGrpSpPr/>
        <p:nvPr/>
      </p:nvGrpSpPr>
      <p:grpSpPr>
        <a:xfrm>
          <a:off x="0" y="0"/>
          <a:ext cx="0" cy="0"/>
          <a:chOff x="0" y="0"/>
          <a:chExt cx="0" cy="0"/>
        </a:xfrm>
      </p:grpSpPr>
      <p:pic>
        <p:nvPicPr>
          <p:cNvPr id="1026" name="Picture 2" descr="AlphaFold Proves That AI Can Crack Fundamental Scientific ...">
            <a:extLst>
              <a:ext uri="{FF2B5EF4-FFF2-40B4-BE49-F238E27FC236}">
                <a16:creationId xmlns:a16="http://schemas.microsoft.com/office/drawing/2014/main" id="{B013F34C-8E11-11BF-1ED7-D0074A314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58" y="2782012"/>
            <a:ext cx="3498298" cy="198048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Une image contenant texte, Police, Graphique, capture d’écran&#10;&#10;Description générée automatiquement">
            <a:extLst>
              <a:ext uri="{FF2B5EF4-FFF2-40B4-BE49-F238E27FC236}">
                <a16:creationId xmlns:a16="http://schemas.microsoft.com/office/drawing/2014/main" id="{695FC13F-7B93-6C87-2168-86C6FB05C655}"/>
              </a:ext>
            </a:extLst>
          </p:cNvPr>
          <p:cNvPicPr>
            <a:picLocks noChangeAspect="1"/>
          </p:cNvPicPr>
          <p:nvPr/>
        </p:nvPicPr>
        <p:blipFill>
          <a:blip r:embed="rId4"/>
          <a:stretch>
            <a:fillRect/>
          </a:stretch>
        </p:blipFill>
        <p:spPr>
          <a:xfrm>
            <a:off x="7616643" y="4430382"/>
            <a:ext cx="1399427" cy="713118"/>
          </a:xfrm>
          <a:prstGeom prst="rect">
            <a:avLst/>
          </a:prstGeom>
        </p:spPr>
      </p:pic>
      <p:pic>
        <p:nvPicPr>
          <p:cNvPr id="5" name="Picture 4">
            <a:extLst>
              <a:ext uri="{FF2B5EF4-FFF2-40B4-BE49-F238E27FC236}">
                <a16:creationId xmlns:a16="http://schemas.microsoft.com/office/drawing/2014/main" id="{EC95C3D4-B128-C9D3-F04B-7766F078CC7D}"/>
              </a:ext>
            </a:extLst>
          </p:cNvPr>
          <p:cNvPicPr>
            <a:picLocks noChangeAspect="1"/>
          </p:cNvPicPr>
          <p:nvPr/>
        </p:nvPicPr>
        <p:blipFill>
          <a:blip r:embed="rId5"/>
          <a:stretch>
            <a:fillRect/>
          </a:stretch>
        </p:blipFill>
        <p:spPr>
          <a:xfrm>
            <a:off x="676274" y="513393"/>
            <a:ext cx="3498297" cy="1924064"/>
          </a:xfrm>
          <a:prstGeom prst="rect">
            <a:avLst/>
          </a:prstGeom>
        </p:spPr>
      </p:pic>
      <p:pic>
        <p:nvPicPr>
          <p:cNvPr id="1028" name="Picture 4" descr="People must retain control of autonomous vehicles">
            <a:extLst>
              <a:ext uri="{FF2B5EF4-FFF2-40B4-BE49-F238E27FC236}">
                <a16:creationId xmlns:a16="http://schemas.microsoft.com/office/drawing/2014/main" id="{7E0F0487-2A44-7228-8A26-801D3B7326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275" y="2549776"/>
            <a:ext cx="3498298" cy="196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4321005-F2A3-6421-1173-1F02D4F4A521}"/>
              </a:ext>
            </a:extLst>
          </p:cNvPr>
          <p:cNvPicPr>
            <a:picLocks noChangeAspect="1"/>
          </p:cNvPicPr>
          <p:nvPr/>
        </p:nvPicPr>
        <p:blipFill>
          <a:blip r:embed="rId7"/>
          <a:stretch>
            <a:fillRect/>
          </a:stretch>
        </p:blipFill>
        <p:spPr>
          <a:xfrm>
            <a:off x="4572000" y="513393"/>
            <a:ext cx="3888338" cy="2187191"/>
          </a:xfrm>
          <a:prstGeom prst="rect">
            <a:avLst/>
          </a:prstGeom>
        </p:spPr>
      </p:pic>
      <p:sp>
        <p:nvSpPr>
          <p:cNvPr id="2" name="Google Shape;87;p15">
            <a:extLst>
              <a:ext uri="{FF2B5EF4-FFF2-40B4-BE49-F238E27FC236}">
                <a16:creationId xmlns:a16="http://schemas.microsoft.com/office/drawing/2014/main" id="{E10D1245-FF36-FCBD-5800-5F3A067ED96E}"/>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A0FC2DE3-FEDD-A317-4A43-D27F86DB285F}"/>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5</a:t>
            </a:fld>
            <a:endParaRPr lang="fr" i="1" dirty="0">
              <a:solidFill>
                <a:srgbClr val="8F6A21"/>
              </a:solidFill>
            </a:endParaRPr>
          </a:p>
        </p:txBody>
      </p:sp>
    </p:spTree>
    <p:extLst>
      <p:ext uri="{BB962C8B-B14F-4D97-AF65-F5344CB8AC3E}">
        <p14:creationId xmlns:p14="http://schemas.microsoft.com/office/powerpoint/2010/main" val="1239465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E9E9DB4B-6D71-AB1D-5E3B-CBFD91E6AC4B}"/>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E57D66F6-F02F-EF27-7F5F-248859FC2EA7}"/>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462D16B5-C2A9-572A-7481-CD2B807BA309}"/>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AEDDC96B-E802-C43C-60CD-73B88E48C0BF}"/>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6</a:t>
            </a:fld>
            <a:endParaRPr lang="fr" i="1" dirty="0">
              <a:solidFill>
                <a:srgbClr val="8F6A21"/>
              </a:solidFill>
            </a:endParaRPr>
          </a:p>
        </p:txBody>
      </p:sp>
      <p:pic>
        <p:nvPicPr>
          <p:cNvPr id="6" name="Picture 2" descr="Baby Walking First Steps: Over 1,640 Royalty-Free Licensable Stock  Illustrations &amp; Drawings | Shutterstock">
            <a:extLst>
              <a:ext uri="{FF2B5EF4-FFF2-40B4-BE49-F238E27FC236}">
                <a16:creationId xmlns:a16="http://schemas.microsoft.com/office/drawing/2014/main" id="{7BD4FFE3-B7AC-833E-29BE-8BA63652D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2814" y="1122744"/>
            <a:ext cx="2598371" cy="28980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E84660F-D0A5-F771-83B9-AAA3F1800AB3}"/>
              </a:ext>
            </a:extLst>
          </p:cNvPr>
          <p:cNvPicPr>
            <a:picLocks noChangeAspect="1"/>
          </p:cNvPicPr>
          <p:nvPr/>
        </p:nvPicPr>
        <p:blipFill>
          <a:blip r:embed="rId5"/>
          <a:stretch>
            <a:fillRect/>
          </a:stretch>
        </p:blipFill>
        <p:spPr>
          <a:xfrm>
            <a:off x="1189626" y="497712"/>
            <a:ext cx="2002815" cy="1449006"/>
          </a:xfrm>
          <a:prstGeom prst="rect">
            <a:avLst/>
          </a:prstGeom>
        </p:spPr>
      </p:pic>
      <p:pic>
        <p:nvPicPr>
          <p:cNvPr id="9" name="Picture 4" descr="How to draw DNA / LetsDrawIt">
            <a:extLst>
              <a:ext uri="{FF2B5EF4-FFF2-40B4-BE49-F238E27FC236}">
                <a16:creationId xmlns:a16="http://schemas.microsoft.com/office/drawing/2014/main" id="{F8FC8FDD-8DE3-24E9-2331-37D37692C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2680" y="2689264"/>
            <a:ext cx="1426922" cy="14269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lementary Friends Stock Illustrations ...">
            <a:extLst>
              <a:ext uri="{FF2B5EF4-FFF2-40B4-BE49-F238E27FC236}">
                <a16:creationId xmlns:a16="http://schemas.microsoft.com/office/drawing/2014/main" id="{F7243B26-FB82-2C81-44F9-C9391E4A57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1558" y="255619"/>
            <a:ext cx="2731017" cy="19331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emium AI-generated vector">
            <a:extLst>
              <a:ext uri="{FF2B5EF4-FFF2-40B4-BE49-F238E27FC236}">
                <a16:creationId xmlns:a16="http://schemas.microsoft.com/office/drawing/2014/main" id="{2D2CB8CA-0D29-D857-38D3-A857B2C0BE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2022" y="2196767"/>
            <a:ext cx="1933193" cy="1933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76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6526B983-4EAF-F89F-009E-E7F2476CE958}"/>
            </a:ext>
          </a:extLst>
        </p:cNvPr>
        <p:cNvGrpSpPr/>
        <p:nvPr/>
      </p:nvGrpSpPr>
      <p:grpSpPr>
        <a:xfrm>
          <a:off x="0" y="0"/>
          <a:ext cx="0" cy="0"/>
          <a:chOff x="0" y="0"/>
          <a:chExt cx="0" cy="0"/>
        </a:xfrm>
      </p:grpSpPr>
      <p:sp>
        <p:nvSpPr>
          <p:cNvPr id="83" name="Google Shape;83;p15">
            <a:extLst>
              <a:ext uri="{FF2B5EF4-FFF2-40B4-BE49-F238E27FC236}">
                <a16:creationId xmlns:a16="http://schemas.microsoft.com/office/drawing/2014/main" id="{55483B4A-DDFA-1C52-61E4-2B3928B03ACF}"/>
              </a:ext>
            </a:extLst>
          </p:cNvPr>
          <p:cNvSpPr txBox="1">
            <a:spLocks noGrp="1"/>
          </p:cNvSpPr>
          <p:nvPr>
            <p:ph type="ctrTitle" idx="4294967295"/>
          </p:nvPr>
        </p:nvSpPr>
        <p:spPr>
          <a:xfrm>
            <a:off x="676275" y="493161"/>
            <a:ext cx="8520600" cy="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Meaning</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is</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defined</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by the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company</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it</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keeps</a:t>
            </a:r>
            <a:endParaRPr sz="2600" b="1" dirty="0">
              <a:solidFill>
                <a:srgbClr val="576182"/>
              </a:solidFill>
              <a:latin typeface="FUTURA MEDIUM" panose="020B0602020204020303" pitchFamily="34" charset="-79"/>
              <a:ea typeface="Verdana"/>
              <a:cs typeface="FUTURA MEDIUM" panose="020B0602020204020303" pitchFamily="34" charset="-79"/>
              <a:sym typeface="Verdana"/>
            </a:endParaRPr>
          </a:p>
        </p:txBody>
      </p:sp>
      <p:sp>
        <p:nvSpPr>
          <p:cNvPr id="87" name="Google Shape;87;p15">
            <a:extLst>
              <a:ext uri="{FF2B5EF4-FFF2-40B4-BE49-F238E27FC236}">
                <a16:creationId xmlns:a16="http://schemas.microsoft.com/office/drawing/2014/main" id="{FA407901-F67E-0921-523D-F4222B1D6737}"/>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pic>
        <p:nvPicPr>
          <p:cNvPr id="3" name="Image 2" descr="Une image contenant texte, Police, Graphique, capture d’écran&#10;&#10;Description générée automatiquement">
            <a:extLst>
              <a:ext uri="{FF2B5EF4-FFF2-40B4-BE49-F238E27FC236}">
                <a16:creationId xmlns:a16="http://schemas.microsoft.com/office/drawing/2014/main" id="{61F87054-914B-C5E7-EFEE-F6F0C2B88C15}"/>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4" name="Slide Number Placeholder 3">
            <a:extLst>
              <a:ext uri="{FF2B5EF4-FFF2-40B4-BE49-F238E27FC236}">
                <a16:creationId xmlns:a16="http://schemas.microsoft.com/office/drawing/2014/main" id="{2F0F53A4-AD23-990A-D84F-339E3EE15A02}"/>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7</a:t>
            </a:fld>
            <a:endParaRPr lang="fr" i="1" dirty="0">
              <a:solidFill>
                <a:srgbClr val="8F6A21"/>
              </a:solidFill>
            </a:endParaRPr>
          </a:p>
        </p:txBody>
      </p:sp>
      <p:pic>
        <p:nvPicPr>
          <p:cNvPr id="5" name="Picture 2" descr="Baby Walking First Steps: Over 1,640 Royalty-Free Licensable Stock  Illustrations &amp; Drawings | Shutterstock">
            <a:extLst>
              <a:ext uri="{FF2B5EF4-FFF2-40B4-BE49-F238E27FC236}">
                <a16:creationId xmlns:a16="http://schemas.microsoft.com/office/drawing/2014/main" id="{27E73169-94D4-4A73-654E-B44C26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2814" y="1226916"/>
            <a:ext cx="2598371" cy="2898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g Isolated Leash: Over 15,968 Royalty ...">
            <a:extLst>
              <a:ext uri="{FF2B5EF4-FFF2-40B4-BE49-F238E27FC236}">
                <a16:creationId xmlns:a16="http://schemas.microsoft.com/office/drawing/2014/main" id="{E0ED4923-6DFA-B191-50D2-8BCE2CF5C9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630" y="2743003"/>
            <a:ext cx="1971312" cy="16873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t Sleeping Stock Illustrations ...">
            <a:extLst>
              <a:ext uri="{FF2B5EF4-FFF2-40B4-BE49-F238E27FC236}">
                <a16:creationId xmlns:a16="http://schemas.microsoft.com/office/drawing/2014/main" id="{28729D4C-0510-57A6-64D9-8A992F7E1F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490" y="1288620"/>
            <a:ext cx="1382451" cy="13824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340+ Dog Frisbee Stock Illustrations ...">
            <a:extLst>
              <a:ext uri="{FF2B5EF4-FFF2-40B4-BE49-F238E27FC236}">
                <a16:creationId xmlns:a16="http://schemas.microsoft.com/office/drawing/2014/main" id="{50D00610-61F0-1511-AF36-E70E603C2A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8607" y="1288620"/>
            <a:ext cx="1971313" cy="137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010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6ADD1028-8872-981A-1824-8C67320EDD97}"/>
            </a:ext>
          </a:extLst>
        </p:cNvPr>
        <p:cNvGrpSpPr/>
        <p:nvPr/>
      </p:nvGrpSpPr>
      <p:grpSpPr>
        <a:xfrm>
          <a:off x="0" y="0"/>
          <a:ext cx="0" cy="0"/>
          <a:chOff x="0" y="0"/>
          <a:chExt cx="0" cy="0"/>
        </a:xfrm>
      </p:grpSpPr>
      <p:sp>
        <p:nvSpPr>
          <p:cNvPr id="83" name="Google Shape;83;p15">
            <a:extLst>
              <a:ext uri="{FF2B5EF4-FFF2-40B4-BE49-F238E27FC236}">
                <a16:creationId xmlns:a16="http://schemas.microsoft.com/office/drawing/2014/main" id="{4D35E6F5-9ED6-54C7-717B-A4BDC54A02C2}"/>
              </a:ext>
            </a:extLst>
          </p:cNvPr>
          <p:cNvSpPr txBox="1">
            <a:spLocks noGrp="1"/>
          </p:cNvSpPr>
          <p:nvPr>
            <p:ph type="ctrTitle" idx="4294967295"/>
          </p:nvPr>
        </p:nvSpPr>
        <p:spPr>
          <a:xfrm>
            <a:off x="676275" y="493161"/>
            <a:ext cx="8520600" cy="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Meaning</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is</a:t>
            </a:r>
            <a:r>
              <a:rPr lang="fr" sz="2600" b="1" dirty="0">
                <a:solidFill>
                  <a:srgbClr val="576182"/>
                </a:solidFill>
                <a:latin typeface="FUTURA MEDIUM" panose="020B0602020204020303" pitchFamily="34" charset="-79"/>
                <a:ea typeface="Verdana"/>
                <a:cs typeface="FUTURA MEDIUM" panose="020B0602020204020303" pitchFamily="34" charset="-79"/>
                <a:sym typeface="Verdana"/>
              </a:rPr>
              <a:t> </a:t>
            </a:r>
            <a:r>
              <a:rPr lang="fr" sz="2600" b="1" dirty="0" err="1">
                <a:solidFill>
                  <a:srgbClr val="576182"/>
                </a:solidFill>
                <a:latin typeface="FUTURA MEDIUM" panose="020B0602020204020303" pitchFamily="34" charset="-79"/>
                <a:ea typeface="Verdana"/>
                <a:cs typeface="FUTURA MEDIUM" panose="020B0602020204020303" pitchFamily="34" charset="-79"/>
                <a:sym typeface="Verdana"/>
              </a:rPr>
              <a:t>relational</a:t>
            </a:r>
            <a:endParaRPr sz="2600" b="1" dirty="0">
              <a:solidFill>
                <a:srgbClr val="576182"/>
              </a:solidFill>
              <a:latin typeface="FUTURA MEDIUM" panose="020B0602020204020303" pitchFamily="34" charset="-79"/>
              <a:ea typeface="Verdana"/>
              <a:cs typeface="FUTURA MEDIUM" panose="020B0602020204020303" pitchFamily="34" charset="-79"/>
              <a:sym typeface="Verdana"/>
            </a:endParaRPr>
          </a:p>
        </p:txBody>
      </p:sp>
      <p:sp>
        <p:nvSpPr>
          <p:cNvPr id="87" name="Google Shape;87;p15">
            <a:extLst>
              <a:ext uri="{FF2B5EF4-FFF2-40B4-BE49-F238E27FC236}">
                <a16:creationId xmlns:a16="http://schemas.microsoft.com/office/drawing/2014/main" id="{4CB22D48-6735-BC2C-2A07-8516F8DDDF3E}"/>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pic>
        <p:nvPicPr>
          <p:cNvPr id="3" name="Image 2" descr="Une image contenant texte, Police, Graphique, capture d’écran&#10;&#10;Description générée automatiquement">
            <a:extLst>
              <a:ext uri="{FF2B5EF4-FFF2-40B4-BE49-F238E27FC236}">
                <a16:creationId xmlns:a16="http://schemas.microsoft.com/office/drawing/2014/main" id="{2DE4701A-C215-A38C-9E91-F19C3B14A856}"/>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4" name="Slide Number Placeholder 3">
            <a:extLst>
              <a:ext uri="{FF2B5EF4-FFF2-40B4-BE49-F238E27FC236}">
                <a16:creationId xmlns:a16="http://schemas.microsoft.com/office/drawing/2014/main" id="{66D79873-733D-EDA5-88AF-3EF75D7AC5ED}"/>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8</a:t>
            </a:fld>
            <a:endParaRPr lang="fr" i="1" dirty="0">
              <a:solidFill>
                <a:srgbClr val="8F6A21"/>
              </a:solidFill>
            </a:endParaRPr>
          </a:p>
        </p:txBody>
      </p:sp>
      <p:pic>
        <p:nvPicPr>
          <p:cNvPr id="5" name="Picture 2" descr="Baby Walking First Steps: Over 1,640 Royalty-Free Licensable Stock  Illustrations &amp; Drawings | Shutterstock">
            <a:extLst>
              <a:ext uri="{FF2B5EF4-FFF2-40B4-BE49-F238E27FC236}">
                <a16:creationId xmlns:a16="http://schemas.microsoft.com/office/drawing/2014/main" id="{DED1FB72-580B-08C1-DADB-1A9BD2EDD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2814" y="1226916"/>
            <a:ext cx="2598371" cy="28980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g Isolated Leash: Over 15,968 Royalty ...">
            <a:extLst>
              <a:ext uri="{FF2B5EF4-FFF2-40B4-BE49-F238E27FC236}">
                <a16:creationId xmlns:a16="http://schemas.microsoft.com/office/drawing/2014/main" id="{FCD34846-2E9E-9E25-7DAD-2A3A6C0E5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630" y="2743003"/>
            <a:ext cx="1971312" cy="16873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t Sleeping Stock Illustrations ...">
            <a:extLst>
              <a:ext uri="{FF2B5EF4-FFF2-40B4-BE49-F238E27FC236}">
                <a16:creationId xmlns:a16="http://schemas.microsoft.com/office/drawing/2014/main" id="{6CC651A0-1509-F49F-8AF8-06F7EBE0F7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490" y="1288620"/>
            <a:ext cx="1382451" cy="13824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340+ Dog Frisbee Stock Illustrations ...">
            <a:extLst>
              <a:ext uri="{FF2B5EF4-FFF2-40B4-BE49-F238E27FC236}">
                <a16:creationId xmlns:a16="http://schemas.microsoft.com/office/drawing/2014/main" id="{F48299BB-D6CD-583A-3D55-B9359D780A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8607" y="1288620"/>
            <a:ext cx="1971313" cy="137772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26173445 Vector Art at Vecteezy">
            <a:extLst>
              <a:ext uri="{FF2B5EF4-FFF2-40B4-BE49-F238E27FC236}">
                <a16:creationId xmlns:a16="http://schemas.microsoft.com/office/drawing/2014/main" id="{569BE177-654C-D532-C6BD-B5CC66657A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7893" y="2882402"/>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726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317798C3-D210-86F4-3CD3-39F121EEB6EF}"/>
            </a:ext>
          </a:extLst>
        </p:cNvPr>
        <p:cNvGrpSpPr/>
        <p:nvPr/>
      </p:nvGrpSpPr>
      <p:grpSpPr>
        <a:xfrm>
          <a:off x="0" y="0"/>
          <a:ext cx="0" cy="0"/>
          <a:chOff x="0" y="0"/>
          <a:chExt cx="0" cy="0"/>
        </a:xfrm>
      </p:grpSpPr>
      <p:pic>
        <p:nvPicPr>
          <p:cNvPr id="3" name="Image 2" descr="Une image contenant texte, Police, Graphique, capture d’écran&#10;&#10;Description générée automatiquement">
            <a:extLst>
              <a:ext uri="{FF2B5EF4-FFF2-40B4-BE49-F238E27FC236}">
                <a16:creationId xmlns:a16="http://schemas.microsoft.com/office/drawing/2014/main" id="{E4CFAD03-1C97-BD29-5582-C3F6273DF297}"/>
              </a:ext>
            </a:extLst>
          </p:cNvPr>
          <p:cNvPicPr>
            <a:picLocks noChangeAspect="1"/>
          </p:cNvPicPr>
          <p:nvPr/>
        </p:nvPicPr>
        <p:blipFill>
          <a:blip r:embed="rId3"/>
          <a:stretch>
            <a:fillRect/>
          </a:stretch>
        </p:blipFill>
        <p:spPr>
          <a:xfrm>
            <a:off x="7616643" y="4430382"/>
            <a:ext cx="1399427" cy="713118"/>
          </a:xfrm>
          <a:prstGeom prst="rect">
            <a:avLst/>
          </a:prstGeom>
        </p:spPr>
      </p:pic>
      <p:sp>
        <p:nvSpPr>
          <p:cNvPr id="2" name="Google Shape;87;p15">
            <a:extLst>
              <a:ext uri="{FF2B5EF4-FFF2-40B4-BE49-F238E27FC236}">
                <a16:creationId xmlns:a16="http://schemas.microsoft.com/office/drawing/2014/main" id="{E6ADB936-61E0-9B32-7F50-E3EC59BF62D8}"/>
              </a:ext>
            </a:extLst>
          </p:cNvPr>
          <p:cNvSpPr txBox="1"/>
          <p:nvPr/>
        </p:nvSpPr>
        <p:spPr>
          <a:xfrm>
            <a:off x="676275" y="4610100"/>
            <a:ext cx="1399427"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i="1" dirty="0" err="1">
                <a:solidFill>
                  <a:srgbClr val="8F6A21"/>
                </a:solidFill>
              </a:rPr>
              <a:t>October</a:t>
            </a:r>
            <a:r>
              <a:rPr lang="fr" sz="1000" i="1" dirty="0">
                <a:solidFill>
                  <a:srgbClr val="8F6A21"/>
                </a:solidFill>
              </a:rPr>
              <a:t> 2025  |</a:t>
            </a:r>
            <a:endParaRPr sz="1000" i="1" dirty="0">
              <a:solidFill>
                <a:srgbClr val="8F6A21"/>
              </a:solidFill>
            </a:endParaRPr>
          </a:p>
        </p:txBody>
      </p:sp>
      <p:sp>
        <p:nvSpPr>
          <p:cNvPr id="4" name="Slide Number Placeholder 3">
            <a:extLst>
              <a:ext uri="{FF2B5EF4-FFF2-40B4-BE49-F238E27FC236}">
                <a16:creationId xmlns:a16="http://schemas.microsoft.com/office/drawing/2014/main" id="{E88BB86B-4454-0F45-AC1C-F58B127CBBB7}"/>
              </a:ext>
            </a:extLst>
          </p:cNvPr>
          <p:cNvSpPr>
            <a:spLocks noGrp="1"/>
          </p:cNvSpPr>
          <p:nvPr>
            <p:ph type="sldNum" idx="12"/>
          </p:nvPr>
        </p:nvSpPr>
        <p:spPr>
          <a:xfrm>
            <a:off x="1632680" y="4574246"/>
            <a:ext cx="213212" cy="393600"/>
          </a:xfrm>
        </p:spPr>
        <p:txBody>
          <a:bodyPr/>
          <a:lstStyle/>
          <a:p>
            <a:pPr marL="0" lvl="0" indent="0" algn="r" rtl="0">
              <a:spcBef>
                <a:spcPts val="0"/>
              </a:spcBef>
              <a:spcAft>
                <a:spcPts val="0"/>
              </a:spcAft>
              <a:buNone/>
            </a:pPr>
            <a:fld id="{00000000-1234-1234-1234-123412341234}" type="slidenum">
              <a:rPr lang="fr" i="1" smtClean="0">
                <a:solidFill>
                  <a:srgbClr val="8F6A21"/>
                </a:solidFill>
              </a:rPr>
              <a:pPr marL="0" lvl="0" indent="0" algn="r" rtl="0">
                <a:spcBef>
                  <a:spcPts val="0"/>
                </a:spcBef>
                <a:spcAft>
                  <a:spcPts val="0"/>
                </a:spcAft>
                <a:buNone/>
              </a:pPr>
              <a:t>9</a:t>
            </a:fld>
            <a:endParaRPr lang="fr" i="1" dirty="0">
              <a:solidFill>
                <a:srgbClr val="8F6A21"/>
              </a:solidFill>
            </a:endParaRPr>
          </a:p>
        </p:txBody>
      </p:sp>
      <p:pic>
        <p:nvPicPr>
          <p:cNvPr id="6146" name="Picture 2" descr="Generated image">
            <a:extLst>
              <a:ext uri="{FF2B5EF4-FFF2-40B4-BE49-F238E27FC236}">
                <a16:creationId xmlns:a16="http://schemas.microsoft.com/office/drawing/2014/main" id="{63F0333F-3642-D78D-D41B-4EC1A1A5A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099" y="868101"/>
            <a:ext cx="1808544" cy="2712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83C62E-B252-5856-A243-50B5965B6B3E}"/>
              </a:ext>
            </a:extLst>
          </p:cNvPr>
          <p:cNvSpPr txBox="1"/>
          <p:nvPr/>
        </p:nvSpPr>
        <p:spPr>
          <a:xfrm>
            <a:off x="6158233" y="470218"/>
            <a:ext cx="1458410" cy="276999"/>
          </a:xfrm>
          <a:prstGeom prst="rect">
            <a:avLst/>
          </a:prstGeom>
          <a:noFill/>
        </p:spPr>
        <p:txBody>
          <a:bodyPr wrap="square" rtlCol="0">
            <a:spAutoFit/>
          </a:bodyPr>
          <a:lstStyle/>
          <a:p>
            <a:r>
              <a:rPr lang="en-US" sz="1200" dirty="0">
                <a:solidFill>
                  <a:srgbClr val="576182"/>
                </a:solidFill>
                <a:latin typeface="Verdana"/>
                <a:ea typeface="Verdana"/>
                <a:cs typeface="Verdana"/>
              </a:rPr>
              <a:t>Surprising</a:t>
            </a:r>
          </a:p>
        </p:txBody>
      </p:sp>
      <p:sp>
        <p:nvSpPr>
          <p:cNvPr id="7" name="TextBox 6">
            <a:extLst>
              <a:ext uri="{FF2B5EF4-FFF2-40B4-BE49-F238E27FC236}">
                <a16:creationId xmlns:a16="http://schemas.microsoft.com/office/drawing/2014/main" id="{E98EA9FE-2348-7869-2DCA-AE975C2A93C7}"/>
              </a:ext>
            </a:extLst>
          </p:cNvPr>
          <p:cNvSpPr txBox="1"/>
          <p:nvPr/>
        </p:nvSpPr>
        <p:spPr>
          <a:xfrm>
            <a:off x="5578997" y="3697872"/>
            <a:ext cx="2870521" cy="276999"/>
          </a:xfrm>
          <a:prstGeom prst="rect">
            <a:avLst/>
          </a:prstGeom>
          <a:noFill/>
        </p:spPr>
        <p:txBody>
          <a:bodyPr wrap="square" rtlCol="0">
            <a:spAutoFit/>
          </a:bodyPr>
          <a:lstStyle/>
          <a:p>
            <a:r>
              <a:rPr lang="en-US" sz="1200" dirty="0">
                <a:solidFill>
                  <a:srgbClr val="576182"/>
                </a:solidFill>
                <a:latin typeface="Verdana"/>
                <a:ea typeface="Verdana"/>
                <a:cs typeface="Verdana"/>
              </a:rPr>
              <a:t>&lt;&lt; Dog holding an umbrella &gt;&gt;</a:t>
            </a:r>
          </a:p>
        </p:txBody>
      </p:sp>
      <p:sp>
        <p:nvSpPr>
          <p:cNvPr id="10" name="TextBox 9">
            <a:extLst>
              <a:ext uri="{FF2B5EF4-FFF2-40B4-BE49-F238E27FC236}">
                <a16:creationId xmlns:a16="http://schemas.microsoft.com/office/drawing/2014/main" id="{0089F4FA-84AA-2F26-D74C-BD4665E52438}"/>
              </a:ext>
            </a:extLst>
          </p:cNvPr>
          <p:cNvSpPr txBox="1"/>
          <p:nvPr/>
        </p:nvSpPr>
        <p:spPr>
          <a:xfrm>
            <a:off x="921605" y="3671546"/>
            <a:ext cx="3020047" cy="307777"/>
          </a:xfrm>
          <a:prstGeom prst="rect">
            <a:avLst/>
          </a:prstGeom>
          <a:noFill/>
        </p:spPr>
        <p:txBody>
          <a:bodyPr wrap="square" rtlCol="0">
            <a:spAutoFit/>
          </a:bodyPr>
          <a:lstStyle/>
          <a:p>
            <a:r>
              <a:rPr lang="en-US" sz="1200" dirty="0">
                <a:solidFill>
                  <a:srgbClr val="576182"/>
                </a:solidFill>
                <a:latin typeface="Verdana"/>
                <a:ea typeface="Verdana"/>
                <a:cs typeface="Verdana"/>
              </a:rPr>
              <a:t>&lt;&lt;</a:t>
            </a:r>
            <a:r>
              <a:rPr lang="en-US" dirty="0"/>
              <a:t> </a:t>
            </a:r>
            <a:r>
              <a:rPr lang="en-US" sz="1200" dirty="0">
                <a:solidFill>
                  <a:srgbClr val="576182"/>
                </a:solidFill>
                <a:latin typeface="Verdana"/>
                <a:ea typeface="Verdana"/>
                <a:cs typeface="Verdana"/>
              </a:rPr>
              <a:t>Human</a:t>
            </a:r>
            <a:r>
              <a:rPr lang="en-US" dirty="0"/>
              <a:t> </a:t>
            </a:r>
            <a:r>
              <a:rPr lang="en-US" sz="1200" dirty="0">
                <a:solidFill>
                  <a:srgbClr val="576182"/>
                </a:solidFill>
                <a:latin typeface="Verdana"/>
                <a:ea typeface="Verdana"/>
                <a:cs typeface="Verdana"/>
              </a:rPr>
              <a:t>holding an umbrella &gt;&gt;</a:t>
            </a:r>
          </a:p>
        </p:txBody>
      </p:sp>
      <p:sp>
        <p:nvSpPr>
          <p:cNvPr id="11" name="TextBox 10">
            <a:extLst>
              <a:ext uri="{FF2B5EF4-FFF2-40B4-BE49-F238E27FC236}">
                <a16:creationId xmlns:a16="http://schemas.microsoft.com/office/drawing/2014/main" id="{1FF81CB9-9AB5-F8EC-F3EF-2AEBE3F6D010}"/>
              </a:ext>
            </a:extLst>
          </p:cNvPr>
          <p:cNvSpPr txBox="1"/>
          <p:nvPr/>
        </p:nvSpPr>
        <p:spPr>
          <a:xfrm>
            <a:off x="1739286" y="480178"/>
            <a:ext cx="1458410" cy="276999"/>
          </a:xfrm>
          <a:prstGeom prst="rect">
            <a:avLst/>
          </a:prstGeom>
          <a:noFill/>
        </p:spPr>
        <p:txBody>
          <a:bodyPr wrap="square" rtlCol="0">
            <a:spAutoFit/>
          </a:bodyPr>
          <a:lstStyle/>
          <a:p>
            <a:r>
              <a:rPr lang="en-US" sz="1200" dirty="0">
                <a:solidFill>
                  <a:srgbClr val="576182"/>
                </a:solidFill>
                <a:latin typeface="Verdana"/>
                <a:ea typeface="Verdana"/>
                <a:cs typeface="Verdana"/>
              </a:rPr>
              <a:t>Makes sense</a:t>
            </a:r>
          </a:p>
        </p:txBody>
      </p:sp>
      <p:sp>
        <p:nvSpPr>
          <p:cNvPr id="15" name="TextBox 14">
            <a:extLst>
              <a:ext uri="{FF2B5EF4-FFF2-40B4-BE49-F238E27FC236}">
                <a16:creationId xmlns:a16="http://schemas.microsoft.com/office/drawing/2014/main" id="{19445BB1-017A-937A-94F7-C84E3E2E59DC}"/>
              </a:ext>
            </a:extLst>
          </p:cNvPr>
          <p:cNvSpPr txBox="1"/>
          <p:nvPr/>
        </p:nvSpPr>
        <p:spPr>
          <a:xfrm>
            <a:off x="2286000" y="2189985"/>
            <a:ext cx="4572000" cy="307777"/>
          </a:xfrm>
          <a:prstGeom prst="rect">
            <a:avLst/>
          </a:prstGeom>
          <a:noFill/>
        </p:spPr>
        <p:txBody>
          <a:bodyPr wrap="square">
            <a:spAutoFit/>
          </a:bodyPr>
          <a:lstStyle/>
          <a:p>
            <a:endParaRPr lang="en-US" dirty="0"/>
          </a:p>
        </p:txBody>
      </p:sp>
      <p:pic>
        <p:nvPicPr>
          <p:cNvPr id="6150" name="Picture 6">
            <a:extLst>
              <a:ext uri="{FF2B5EF4-FFF2-40B4-BE49-F238E27FC236}">
                <a16:creationId xmlns:a16="http://schemas.microsoft.com/office/drawing/2014/main" id="{8F335595-0158-1E2C-A738-11D7A4C31E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357" y="872441"/>
            <a:ext cx="1808545" cy="2712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9990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2F53A56B5CE34D8FE722A057F39282" ma:contentTypeVersion="10" ma:contentTypeDescription="Crée un document." ma:contentTypeScope="" ma:versionID="b6d5cd0133f2f4ca8cf6dc007f91046c">
  <xsd:schema xmlns:xsd="http://www.w3.org/2001/XMLSchema" xmlns:xs="http://www.w3.org/2001/XMLSchema" xmlns:p="http://schemas.microsoft.com/office/2006/metadata/properties" xmlns:ns2="8331f2a9-3d78-4ed7-90dc-ef191c2dd8da" targetNamespace="http://schemas.microsoft.com/office/2006/metadata/properties" ma:root="true" ma:fieldsID="7ac0b43c4914e9480c755e58291651b3" ns2:_="">
    <xsd:import namespace="8331f2a9-3d78-4ed7-90dc-ef191c2dd8d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31f2a9-3d78-4ed7-90dc-ef191c2dd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EE4604-7B5E-4633-B808-5BE2512D4B9B}">
  <ds:schemaRefs>
    <ds:schemaRef ds:uri="http://schemas.microsoft.com/sharepoint/v3/contenttype/forms"/>
  </ds:schemaRefs>
</ds:datastoreItem>
</file>

<file path=customXml/itemProps2.xml><?xml version="1.0" encoding="utf-8"?>
<ds:datastoreItem xmlns:ds="http://schemas.openxmlformats.org/officeDocument/2006/customXml" ds:itemID="{D1813754-8597-48F1-85B5-8B2D3A8B5E16}">
  <ds:schemaRef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purl.org/dc/terms/"/>
    <ds:schemaRef ds:uri="http://www.w3.org/XML/1998/namespace"/>
    <ds:schemaRef ds:uri="http://schemas.microsoft.com/office/2006/documentManagement/types"/>
    <ds:schemaRef ds:uri="8331f2a9-3d78-4ed7-90dc-ef191c2dd8da"/>
    <ds:schemaRef ds:uri="http://purl.org/dc/dcmitype/"/>
  </ds:schemaRefs>
</ds:datastoreItem>
</file>

<file path=customXml/itemProps3.xml><?xml version="1.0" encoding="utf-8"?>
<ds:datastoreItem xmlns:ds="http://schemas.openxmlformats.org/officeDocument/2006/customXml" ds:itemID="{EA00DA6D-A6C5-411C-B31B-4CC4AD4494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31f2a9-3d78-4ed7-90dc-ef191c2dd8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2328</TotalTime>
  <Words>1908</Words>
  <Application>Microsoft Macintosh PowerPoint</Application>
  <PresentationFormat>On-screen Show (16:9)</PresentationFormat>
  <Paragraphs>275</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Cambria Math</vt:lpstr>
      <vt:lpstr>FUTURA MEDIUM</vt:lpstr>
      <vt:lpstr>Georgia</vt:lpstr>
      <vt:lpstr>Verdana</vt:lpstr>
      <vt:lpstr>Wingdings</vt:lpstr>
      <vt:lpstr>Simple Light</vt:lpstr>
      <vt:lpstr>Future of AI</vt:lpstr>
      <vt:lpstr>Course plan</vt:lpstr>
      <vt:lpstr>What we will cover</vt:lpstr>
      <vt:lpstr>Hello World !</vt:lpstr>
      <vt:lpstr>PowerPoint Presentation</vt:lpstr>
      <vt:lpstr>PowerPoint Presentation</vt:lpstr>
      <vt:lpstr>Meaning is defined by the company it keeps</vt:lpstr>
      <vt:lpstr>Meaning is relational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Meaning is defined by the company it keeps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présentation</dc:title>
  <dc:creator>Alex Kane</dc:creator>
  <cp:lastModifiedBy>Yasser KHALAFAOUI</cp:lastModifiedBy>
  <cp:revision>27</cp:revision>
  <dcterms:modified xsi:type="dcterms:W3CDTF">2025-10-27T20:32:10Z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0x010100DA2F53A56B5CE34D8FE722A057F39282</vt:lpwstr>
  </property>
</Properties>
</file>